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Montserrat" panose="00000500000000000000" pitchFamily="2" charset="0"/>
      <p:regular r:id="rId19"/>
      <p:bold r:id="rId20"/>
      <p:italic r:id="rId21"/>
      <p:boldItalic r:id="rId22"/>
    </p:embeddedFont>
    <p:embeddedFont>
      <p:font typeface="Montserrat SemiBold" panose="00000700000000000000" pitchFamily="2" charset="0"/>
      <p:regular r:id="rId23"/>
      <p:bold r:id="rId24"/>
      <p:italic r:id="rId25"/>
      <p:boldItalic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guide id="3" orient="horz" pos="819">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CFA2987-EC7C-453C-9C4F-0DE8E3394C00}">
  <a:tblStyle styleId="{8CFA2987-EC7C-453C-9C4F-0DE8E3394C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1032" y="84"/>
      </p:cViewPr>
      <p:guideLst>
        <p:guide orient="horz" pos="1620"/>
        <p:guide pos="2880"/>
        <p:guide orient="horz" pos="81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9c6a5021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9c6a5021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9ca12154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9ca12154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9cbe816ca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9cbe816ca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9cbe816ca6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9cbe816ca6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9cbe816ca6_7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9cbe816ca6_7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61c02206d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61c02206d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61c02206d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61c02206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9cbe816ca6_12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9cbe816ca6_12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9cbe816ca6_18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9cbe816ca6_18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9cbe816ca6_1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9cbe816ca6_1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29cbe816ca6_12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29cbe816ca6_12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29cbe816ca6_18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29cbe816ca6_18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9c5f851c3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9c5f851c3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1: By mapping the rider’s usage data, Uber can analyze recurring patterns in pickup locations. </a:t>
            </a:r>
            <a:endParaRPr sz="1000">
              <a:solidFill>
                <a:schemeClr val="dk1"/>
              </a:solidFill>
              <a:latin typeface="Montserrat SemiBold"/>
              <a:ea typeface="Montserrat SemiBold"/>
              <a:cs typeface="Montserrat SemiBold"/>
              <a:sym typeface="Montserrat SemiBold"/>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2: A GPS match percentage can help predict the pickup locations. When the rider and driver are in close proximity, a match score would be generated.</a:t>
            </a:r>
            <a:endParaRPr sz="1000">
              <a:solidFill>
                <a:schemeClr val="dk1"/>
              </a:solidFill>
              <a:latin typeface="Montserrat SemiBold"/>
              <a:ea typeface="Montserrat SemiBold"/>
              <a:cs typeface="Montserrat SemiBold"/>
              <a:sym typeface="Montserrat SemiBold"/>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3: Understanding the influence of a rider's destination on pickup locations allows Uber to anticipate common pickup points. </a:t>
            </a:r>
            <a:endParaRPr sz="1000">
              <a:solidFill>
                <a:schemeClr val="dk1"/>
              </a:solidFill>
              <a:latin typeface="Montserrat SemiBold"/>
              <a:ea typeface="Montserrat SemiBold"/>
              <a:cs typeface="Montserrat SemiBold"/>
              <a:sym typeface="Montserrat SemiBold"/>
            </a:endParaRPr>
          </a:p>
          <a:p>
            <a:pPr marL="0" lvl="0" indent="0" algn="l" rtl="0">
              <a:spcBef>
                <a:spcPts val="120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9ca121540a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9ca121540a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4: Uber Pool can directly impact the prediction of pickup locations. By pooling data from shared rides, Uber can refine predictions of pickup locations.</a:t>
            </a:r>
            <a:endParaRPr sz="1000">
              <a:solidFill>
                <a:schemeClr val="dk1"/>
              </a:solidFill>
              <a:latin typeface="Montserrat SemiBold"/>
              <a:ea typeface="Montserrat SemiBold"/>
              <a:cs typeface="Montserrat SemiBold"/>
              <a:sym typeface="Montserrat SemiBold"/>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5: Instead of considering just the distance between the rider and the driver, Uber can look at different real-time factors like traffic and time to make the best possible guess about where a rider will be. </a:t>
            </a:r>
            <a:endParaRPr sz="1000">
              <a:solidFill>
                <a:schemeClr val="dk1"/>
              </a:solidFill>
              <a:latin typeface="Montserrat SemiBold"/>
              <a:ea typeface="Montserrat SemiBold"/>
              <a:cs typeface="Montserrat SemiBold"/>
              <a:sym typeface="Montserrat SemiBold"/>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6: Impact of weather on pickup locations helps Uber adapt to changing user behavior. Such data can be used to predict pickup locations in the future.</a:t>
            </a:r>
            <a:endParaRPr sz="1000">
              <a:solidFill>
                <a:schemeClr val="dk1"/>
              </a:solidFill>
              <a:latin typeface="Montserrat SemiBold"/>
              <a:ea typeface="Montserrat SemiBold"/>
              <a:cs typeface="Montserrat SemiBold"/>
              <a:sym typeface="Montserrat SemiBold"/>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latin typeface="Montserrat SemiBold"/>
                <a:ea typeface="Montserrat SemiBold"/>
                <a:cs typeface="Montserrat SemiBold"/>
                <a:sym typeface="Montserrat SemiBold"/>
              </a:rPr>
              <a:t>Hypothesis 7: When a user requests for a ride, checking their recent drop-off location would predict that the user is most likely requesting a ride from the same place.</a:t>
            </a:r>
            <a:endParaRPr sz="1000">
              <a:solidFill>
                <a:schemeClr val="dk1"/>
              </a:solidFill>
              <a:highlight>
                <a:schemeClr val="lt1"/>
              </a:highlight>
              <a:latin typeface="Montserrat SemiBold"/>
              <a:ea typeface="Montserrat SemiBold"/>
              <a:cs typeface="Montserrat SemiBold"/>
              <a:sym typeface="Montserrat SemiBold"/>
            </a:endParaRPr>
          </a:p>
          <a:p>
            <a:pPr marL="0" lvl="0" indent="0" algn="l" rtl="0">
              <a:spcBef>
                <a:spcPts val="1200"/>
              </a:spcBef>
              <a:spcAft>
                <a:spcPts val="0"/>
              </a:spcAft>
              <a:buNone/>
            </a:pP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9c6a50214a_0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29c6a50214a_0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56" name="Google Shape;56;p13"/>
          <p:cNvSpPr txBox="1">
            <a:spLocks noGrp="1"/>
          </p:cNvSpPr>
          <p:nvPr>
            <p:ph type="subTitle" idx="1"/>
          </p:nvPr>
        </p:nvSpPr>
        <p:spPr>
          <a:xfrm>
            <a:off x="2439975" y="3043725"/>
            <a:ext cx="6210900" cy="1714200"/>
          </a:xfrm>
          <a:prstGeom prst="rect">
            <a:avLst/>
          </a:prstGeom>
        </p:spPr>
        <p:txBody>
          <a:bodyPr spcFirstLastPara="1" wrap="square" lIns="91425" tIns="91425" rIns="91425" bIns="91425" anchor="ctr" anchorCtr="0">
            <a:noAutofit/>
          </a:bodyPr>
          <a:lstStyle/>
          <a:p>
            <a:pPr marL="0" lvl="0" indent="0" algn="r" rtl="0">
              <a:lnSpc>
                <a:spcPct val="80000"/>
              </a:lnSpc>
              <a:spcBef>
                <a:spcPts val="0"/>
              </a:spcBef>
              <a:spcAft>
                <a:spcPts val="0"/>
              </a:spcAft>
              <a:buSzPts val="440"/>
              <a:buNone/>
            </a:pPr>
            <a:endParaRPr sz="1620" dirty="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600" dirty="0">
                <a:solidFill>
                  <a:schemeClr val="dk1"/>
                </a:solidFill>
                <a:latin typeface="Calibri"/>
                <a:ea typeface="Calibri"/>
                <a:cs typeface="Calibri"/>
                <a:sym typeface="Calibri"/>
              </a:rPr>
              <a:t>                                                          </a:t>
            </a:r>
            <a:endParaRPr sz="820" dirty="0">
              <a:solidFill>
                <a:schemeClr val="dk1"/>
              </a:solidFill>
              <a:latin typeface="Montserrat SemiBold"/>
              <a:ea typeface="Montserrat SemiBold"/>
              <a:cs typeface="Montserrat SemiBold"/>
              <a:sym typeface="Montserrat SemiBold"/>
            </a:endParaRPr>
          </a:p>
          <a:p>
            <a:pPr marL="0" lvl="0" indent="0" algn="r" rtl="0">
              <a:lnSpc>
                <a:spcPct val="80000"/>
              </a:lnSpc>
              <a:spcBef>
                <a:spcPts val="0"/>
              </a:spcBef>
              <a:spcAft>
                <a:spcPts val="0"/>
              </a:spcAft>
              <a:buSzPts val="440"/>
              <a:buNone/>
            </a:pPr>
            <a:endParaRPr sz="1620" dirty="0">
              <a:solidFill>
                <a:schemeClr val="dk1"/>
              </a:solidFill>
              <a:latin typeface="Montserrat SemiBold"/>
              <a:ea typeface="Montserrat SemiBold"/>
              <a:cs typeface="Montserrat SemiBold"/>
              <a:sym typeface="Montserrat SemiBold"/>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ANANYA CANAKAPALLI</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MANISHA VARMA</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ROHITH ANIL NAIR</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SAI KALYAN MAMILLAPALLI</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SAURABH DAS NAIR </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r>
              <a:rPr lang="en" sz="1600" dirty="0">
                <a:solidFill>
                  <a:schemeClr val="dk1"/>
                </a:solidFill>
                <a:latin typeface="Calibri"/>
                <a:ea typeface="Calibri"/>
                <a:cs typeface="Calibri"/>
                <a:sym typeface="Calibri"/>
              </a:rPr>
              <a:t>YASHASWINI BORE GOWDA</a:t>
            </a:r>
            <a:endParaRPr sz="1600" dirty="0">
              <a:solidFill>
                <a:schemeClr val="dk1"/>
              </a:solidFill>
              <a:latin typeface="Calibri"/>
              <a:ea typeface="Calibri"/>
              <a:cs typeface="Calibri"/>
              <a:sym typeface="Calibri"/>
            </a:endParaRPr>
          </a:p>
          <a:p>
            <a:pPr marL="0" lvl="0" indent="0" algn="r" rtl="0">
              <a:lnSpc>
                <a:spcPct val="80000"/>
              </a:lnSpc>
              <a:spcBef>
                <a:spcPts val="0"/>
              </a:spcBef>
              <a:spcAft>
                <a:spcPts val="0"/>
              </a:spcAft>
              <a:buSzPts val="440"/>
              <a:buNone/>
            </a:pPr>
            <a:endParaRPr sz="1620" dirty="0">
              <a:solidFill>
                <a:schemeClr val="dk1"/>
              </a:solidFill>
              <a:latin typeface="Montserrat SemiBold"/>
              <a:ea typeface="Montserrat SemiBold"/>
              <a:cs typeface="Montserrat SemiBold"/>
              <a:sym typeface="Montserrat SemiBold"/>
            </a:endParaRPr>
          </a:p>
          <a:p>
            <a:pPr marL="0" lvl="0" indent="0" algn="r" rtl="0">
              <a:lnSpc>
                <a:spcPct val="80000"/>
              </a:lnSpc>
              <a:spcBef>
                <a:spcPts val="0"/>
              </a:spcBef>
              <a:spcAft>
                <a:spcPts val="0"/>
              </a:spcAft>
              <a:buSzPts val="440"/>
              <a:buNone/>
            </a:pPr>
            <a:endParaRPr sz="1620" dirty="0">
              <a:solidFill>
                <a:schemeClr val="dk1"/>
              </a:solidFill>
              <a:latin typeface="Montserrat SemiBold"/>
              <a:ea typeface="Montserrat SemiBold"/>
              <a:cs typeface="Montserrat SemiBold"/>
              <a:sym typeface="Montserrat SemiBold"/>
            </a:endParaRPr>
          </a:p>
        </p:txBody>
      </p:sp>
      <p:sp>
        <p:nvSpPr>
          <p:cNvPr id="57" name="Google Shape;57;p13"/>
          <p:cNvSpPr txBox="1"/>
          <p:nvPr/>
        </p:nvSpPr>
        <p:spPr>
          <a:xfrm>
            <a:off x="735900" y="525931"/>
            <a:ext cx="7672200" cy="135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dk1"/>
                </a:solidFill>
                <a:latin typeface="Calibri"/>
                <a:ea typeface="Calibri"/>
                <a:cs typeface="Calibri"/>
                <a:sym typeface="Calibri"/>
              </a:rPr>
              <a:t>Uber: Applying Machine Learning to Improve the Customer Pickup Experience</a:t>
            </a:r>
            <a:endParaRPr sz="3200" dirty="0">
              <a:solidFill>
                <a:schemeClr val="lt2"/>
              </a:solidFill>
              <a:latin typeface="Montserrat SemiBold"/>
              <a:ea typeface="Montserrat SemiBold"/>
              <a:cs typeface="Montserrat SemiBold"/>
              <a:sym typeface="Montserrat SemiBold"/>
            </a:endParaRPr>
          </a:p>
        </p:txBody>
      </p:sp>
      <p:pic>
        <p:nvPicPr>
          <p:cNvPr id="58" name="Google Shape;58;p13"/>
          <p:cNvPicPr preferRelativeResize="0"/>
          <p:nvPr/>
        </p:nvPicPr>
        <p:blipFill>
          <a:blip r:embed="rId4">
            <a:alphaModFix/>
          </a:blip>
          <a:stretch>
            <a:fillRect/>
          </a:stretch>
        </p:blipFill>
        <p:spPr>
          <a:xfrm>
            <a:off x="493125" y="3267570"/>
            <a:ext cx="2933674" cy="143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2"/>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117" name="Google Shape;117;p22"/>
          <p:cNvSpPr txBox="1">
            <a:spLocks noGrp="1"/>
          </p:cNvSpPr>
          <p:nvPr>
            <p:ph type="title"/>
          </p:nvPr>
        </p:nvSpPr>
        <p:spPr>
          <a:xfrm>
            <a:off x="311700" y="91599"/>
            <a:ext cx="8520600" cy="572700"/>
          </a:xfrm>
          <a:prstGeom prst="rect">
            <a:avLst/>
          </a:prstGeom>
        </p:spPr>
        <p:txBody>
          <a:bodyPr spcFirstLastPara="1" wrap="square" lIns="91425" tIns="91425" rIns="91425" bIns="91425" anchor="t" anchorCtr="0">
            <a:normAutofit/>
          </a:bodyPr>
          <a:lstStyle/>
          <a:p>
            <a:pPr marL="0" lvl="0" indent="0" algn="l" rtl="0">
              <a:lnSpc>
                <a:spcPct val="160000"/>
              </a:lnSpc>
              <a:spcBef>
                <a:spcPts val="0"/>
              </a:spcBef>
              <a:spcAft>
                <a:spcPts val="0"/>
              </a:spcAft>
              <a:buNone/>
            </a:pPr>
            <a:r>
              <a:rPr lang="en" sz="1400" dirty="0">
                <a:latin typeface="Montserrat" panose="00000500000000000000" pitchFamily="2" charset="0"/>
                <a:ea typeface="Montserrat SemiBold"/>
                <a:cs typeface="Montserrat SemiBold"/>
                <a:sym typeface="Montserrat SemiBold"/>
              </a:rPr>
              <a:t>Proposed Pickup Quality Metric: Parameters that can be used to enhance the experience</a:t>
            </a:r>
            <a:endParaRPr sz="1400" dirty="0">
              <a:latin typeface="Montserrat" panose="00000500000000000000" pitchFamily="2" charset="0"/>
              <a:ea typeface="Montserrat SemiBold"/>
              <a:cs typeface="Montserrat SemiBold"/>
              <a:sym typeface="Montserrat SemiBold"/>
            </a:endParaRPr>
          </a:p>
        </p:txBody>
      </p:sp>
      <p:grpSp>
        <p:nvGrpSpPr>
          <p:cNvPr id="118" name="Google Shape;118;p22"/>
          <p:cNvGrpSpPr/>
          <p:nvPr/>
        </p:nvGrpSpPr>
        <p:grpSpPr>
          <a:xfrm>
            <a:off x="0" y="664515"/>
            <a:ext cx="3577686" cy="2989036"/>
            <a:chOff x="0" y="1189989"/>
            <a:chExt cx="2214600" cy="2989036"/>
          </a:xfrm>
        </p:grpSpPr>
        <p:sp>
          <p:nvSpPr>
            <p:cNvPr id="119" name="Google Shape;119;p22"/>
            <p:cNvSpPr/>
            <p:nvPr/>
          </p:nvSpPr>
          <p:spPr>
            <a:xfrm>
              <a:off x="0" y="1189989"/>
              <a:ext cx="2214600" cy="669000"/>
            </a:xfrm>
            <a:prstGeom prst="homePlate">
              <a:avLst>
                <a:gd name="adj" fmla="val 50000"/>
              </a:avLst>
            </a:prstGeom>
            <a:solidFill>
              <a:srgbClr val="2F2F2F"/>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FFFFFF"/>
                  </a:solidFill>
                  <a:latin typeface="Roboto"/>
                  <a:ea typeface="Roboto"/>
                  <a:cs typeface="Roboto"/>
                  <a:sym typeface="Roboto"/>
                </a:rPr>
                <a:t>    Driver Side</a:t>
              </a:r>
              <a:endParaRPr>
                <a:solidFill>
                  <a:srgbClr val="FFFFFF"/>
                </a:solidFill>
                <a:latin typeface="Roboto"/>
                <a:ea typeface="Roboto"/>
                <a:cs typeface="Roboto"/>
                <a:sym typeface="Roboto"/>
              </a:endParaRPr>
            </a:p>
          </p:txBody>
        </p:sp>
        <p:sp>
          <p:nvSpPr>
            <p:cNvPr id="120" name="Google Shape;120;p22"/>
            <p:cNvSpPr txBox="1"/>
            <p:nvPr/>
          </p:nvSpPr>
          <p:spPr>
            <a:xfrm>
              <a:off x="160600" y="1828525"/>
              <a:ext cx="17589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Driver Wait time – Active -15%</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Distance Covered to meet the rider – Active-10%</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Ease of Finding the location (Qualitative) – Passive-5%</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Driver to deny duty if passenger score is low – Passive – 5%</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Mapping of High ranked drivers to high-ranked riders- Active-5%</a:t>
              </a:r>
              <a:endParaRPr sz="1300" dirty="0">
                <a:solidFill>
                  <a:schemeClr val="dk1"/>
                </a:solidFill>
                <a:latin typeface="Montserrat"/>
                <a:ea typeface="Montserrat"/>
                <a:cs typeface="Montserrat"/>
                <a:sym typeface="Montserrat"/>
              </a:endParaRPr>
            </a:p>
            <a:p>
              <a:pPr marL="0" lvl="0" indent="0" algn="l" rtl="0">
                <a:lnSpc>
                  <a:spcPct val="115000"/>
                </a:lnSpc>
                <a:spcBef>
                  <a:spcPts val="0"/>
                </a:spcBef>
                <a:spcAft>
                  <a:spcPts val="0"/>
                </a:spcAft>
                <a:buNone/>
              </a:pPr>
              <a:endParaRPr sz="1300" dirty="0">
                <a:latin typeface="Montserrat"/>
                <a:ea typeface="Montserrat"/>
                <a:cs typeface="Montserrat"/>
                <a:sym typeface="Montserrat"/>
              </a:endParaRPr>
            </a:p>
          </p:txBody>
        </p:sp>
      </p:grpSp>
      <p:grpSp>
        <p:nvGrpSpPr>
          <p:cNvPr id="121" name="Google Shape;121;p22"/>
          <p:cNvGrpSpPr/>
          <p:nvPr/>
        </p:nvGrpSpPr>
        <p:grpSpPr>
          <a:xfrm>
            <a:off x="2969840" y="664300"/>
            <a:ext cx="3334392" cy="3038870"/>
            <a:chOff x="1838325" y="1189775"/>
            <a:chExt cx="2064000" cy="2989248"/>
          </a:xfrm>
        </p:grpSpPr>
        <p:sp>
          <p:nvSpPr>
            <p:cNvPr id="122" name="Google Shape;122;p22"/>
            <p:cNvSpPr/>
            <p:nvPr/>
          </p:nvSpPr>
          <p:spPr>
            <a:xfrm>
              <a:off x="1838325" y="1189775"/>
              <a:ext cx="2064000" cy="669000"/>
            </a:xfrm>
            <a:prstGeom prst="chevron">
              <a:avLst>
                <a:gd name="adj" fmla="val 50000"/>
              </a:avLst>
            </a:prstGeom>
            <a:solidFill>
              <a:srgbClr val="3D3D3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Montserrat"/>
                  <a:ea typeface="Montserrat"/>
                  <a:cs typeface="Montserrat"/>
                  <a:sym typeface="Montserrat"/>
                </a:rPr>
                <a:t>Rider Side</a:t>
              </a:r>
              <a:endParaRPr>
                <a:solidFill>
                  <a:srgbClr val="FFFFFF"/>
                </a:solidFill>
                <a:latin typeface="Montserrat"/>
                <a:ea typeface="Montserrat"/>
                <a:cs typeface="Montserrat"/>
                <a:sym typeface="Montserrat"/>
              </a:endParaRPr>
            </a:p>
          </p:txBody>
        </p:sp>
        <p:sp>
          <p:nvSpPr>
            <p:cNvPr id="123" name="Google Shape;123;p22"/>
            <p:cNvSpPr txBox="1"/>
            <p:nvPr/>
          </p:nvSpPr>
          <p:spPr>
            <a:xfrm>
              <a:off x="1927297" y="1828523"/>
              <a:ext cx="1787100" cy="23505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chemeClr val="dk1"/>
                </a:buClr>
                <a:buSzPts val="1200"/>
                <a:buFont typeface="Montserrat"/>
                <a:buChar char="●"/>
              </a:pPr>
              <a:r>
                <a:rPr lang="en" sz="1300" dirty="0">
                  <a:solidFill>
                    <a:schemeClr val="dk1"/>
                  </a:solidFill>
                  <a:latin typeface="Montserrat"/>
                  <a:ea typeface="Montserrat"/>
                  <a:cs typeface="Montserrat"/>
                  <a:sym typeface="Montserrat"/>
                </a:rPr>
                <a:t>Steps required to meet the driver- Active-20%</a:t>
              </a:r>
              <a:endParaRPr sz="1300" dirty="0">
                <a:solidFill>
                  <a:schemeClr val="dk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dk1"/>
                </a:buClr>
                <a:buSzPts val="1200"/>
                <a:buFont typeface="Montserrat"/>
                <a:buChar char="●"/>
              </a:pPr>
              <a:r>
                <a:rPr lang="en" sz="1300" dirty="0">
                  <a:solidFill>
                    <a:schemeClr val="dk1"/>
                  </a:solidFill>
                  <a:latin typeface="Montserrat"/>
                  <a:ea typeface="Montserrat"/>
                  <a:cs typeface="Montserrat"/>
                  <a:sym typeface="Montserrat"/>
                </a:rPr>
                <a:t>Wait time to book a cab – Active-10%</a:t>
              </a:r>
              <a:endParaRPr sz="1300" dirty="0">
                <a:solidFill>
                  <a:schemeClr val="dk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dk1"/>
                </a:buClr>
                <a:buSzPts val="1200"/>
                <a:buFont typeface="Montserrat"/>
                <a:buChar char="●"/>
              </a:pPr>
              <a:r>
                <a:rPr lang="en" sz="1300" dirty="0">
                  <a:solidFill>
                    <a:schemeClr val="dk1"/>
                  </a:solidFill>
                  <a:latin typeface="Montserrat"/>
                  <a:ea typeface="Montserrat"/>
                  <a:cs typeface="Montserrat"/>
                  <a:sym typeface="Montserrat"/>
                </a:rPr>
                <a:t>Calls / Texts made to reach the location- Active-10%</a:t>
              </a:r>
              <a:endParaRPr sz="1300" dirty="0">
                <a:solidFill>
                  <a:schemeClr val="dk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dk1"/>
                </a:buClr>
                <a:buSzPts val="1200"/>
                <a:buFont typeface="Montserrat"/>
                <a:buChar char="●"/>
              </a:pPr>
              <a:r>
                <a:rPr lang="en" sz="1300" dirty="0">
                  <a:solidFill>
                    <a:schemeClr val="dk1"/>
                  </a:solidFill>
                  <a:latin typeface="Montserrat"/>
                  <a:ea typeface="Montserrat"/>
                  <a:cs typeface="Montserrat"/>
                  <a:sym typeface="Montserrat"/>
                </a:rPr>
                <a:t>Ease of Payments-Passive-5%</a:t>
              </a:r>
              <a:endParaRPr sz="1300" dirty="0">
                <a:solidFill>
                  <a:schemeClr val="dk1"/>
                </a:solidFill>
                <a:latin typeface="Montserrat"/>
                <a:ea typeface="Montserrat"/>
                <a:cs typeface="Montserrat"/>
                <a:sym typeface="Montserrat"/>
              </a:endParaRPr>
            </a:p>
            <a:p>
              <a:pPr marL="457200" lvl="0" indent="-304800" algn="l" rtl="0">
                <a:lnSpc>
                  <a:spcPct val="115000"/>
                </a:lnSpc>
                <a:spcBef>
                  <a:spcPts val="0"/>
                </a:spcBef>
                <a:spcAft>
                  <a:spcPts val="0"/>
                </a:spcAft>
                <a:buClr>
                  <a:schemeClr val="dk1"/>
                </a:buClr>
                <a:buSzPts val="1200"/>
                <a:buFont typeface="Montserrat"/>
                <a:buChar char="●"/>
              </a:pPr>
              <a:r>
                <a:rPr lang="en" sz="1300" dirty="0">
                  <a:solidFill>
                    <a:schemeClr val="dk1"/>
                  </a:solidFill>
                  <a:latin typeface="Montserrat"/>
                  <a:ea typeface="Montserrat"/>
                  <a:cs typeface="Montserrat"/>
                  <a:sym typeface="Montserrat"/>
                </a:rPr>
                <a:t>Rest 15% could be allocated to third-party signals like congestions or spending during commutes which can enhance tipping and additional revenue for riders</a:t>
              </a:r>
              <a:endParaRPr sz="1300" dirty="0">
                <a:solidFill>
                  <a:schemeClr val="dk1"/>
                </a:solidFill>
                <a:latin typeface="Montserrat"/>
                <a:ea typeface="Montserrat"/>
                <a:cs typeface="Montserrat"/>
                <a:sym typeface="Montserrat"/>
              </a:endParaRPr>
            </a:p>
          </p:txBody>
        </p:sp>
      </p:grpSp>
      <p:grpSp>
        <p:nvGrpSpPr>
          <p:cNvPr id="124" name="Google Shape;124;p22"/>
          <p:cNvGrpSpPr/>
          <p:nvPr/>
        </p:nvGrpSpPr>
        <p:grpSpPr>
          <a:xfrm>
            <a:off x="5681309" y="664301"/>
            <a:ext cx="3334392" cy="2989250"/>
            <a:chOff x="3516750" y="1189775"/>
            <a:chExt cx="2064000" cy="2989250"/>
          </a:xfrm>
        </p:grpSpPr>
        <p:sp>
          <p:nvSpPr>
            <p:cNvPr id="125" name="Google Shape;125;p22"/>
            <p:cNvSpPr/>
            <p:nvPr/>
          </p:nvSpPr>
          <p:spPr>
            <a:xfrm>
              <a:off x="3516750" y="1189775"/>
              <a:ext cx="2064000" cy="669000"/>
            </a:xfrm>
            <a:prstGeom prst="chevron">
              <a:avLst>
                <a:gd name="adj" fmla="val 50000"/>
              </a:avLst>
            </a:prstGeom>
            <a:solidFill>
              <a:srgbClr val="41414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Third Party Signals</a:t>
              </a:r>
              <a:endParaRPr>
                <a:solidFill>
                  <a:srgbClr val="FFFFFF"/>
                </a:solidFill>
                <a:latin typeface="Roboto"/>
                <a:ea typeface="Roboto"/>
                <a:cs typeface="Roboto"/>
                <a:sym typeface="Roboto"/>
              </a:endParaRPr>
            </a:p>
          </p:txBody>
        </p:sp>
        <p:sp>
          <p:nvSpPr>
            <p:cNvPr id="126" name="Google Shape;126;p22"/>
            <p:cNvSpPr txBox="1"/>
            <p:nvPr/>
          </p:nvSpPr>
          <p:spPr>
            <a:xfrm>
              <a:off x="3629750" y="1828525"/>
              <a:ext cx="18249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Congestion levels</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GPS accuracy</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Weather Conditions</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Local events and holidays</a:t>
              </a:r>
              <a:endParaRPr sz="1300" dirty="0">
                <a:solidFill>
                  <a:schemeClr val="dk1"/>
                </a:solidFill>
                <a:latin typeface="Montserrat"/>
                <a:ea typeface="Montserrat"/>
                <a:cs typeface="Montserrat"/>
                <a:sym typeface="Montserrat"/>
              </a:endParaRPr>
            </a:p>
            <a:p>
              <a:pPr marL="457200" lvl="0" indent="-311150" algn="l" rtl="0">
                <a:lnSpc>
                  <a:spcPct val="115000"/>
                </a:lnSpc>
                <a:spcBef>
                  <a:spcPts val="0"/>
                </a:spcBef>
                <a:spcAft>
                  <a:spcPts val="0"/>
                </a:spcAft>
                <a:buClr>
                  <a:schemeClr val="dk1"/>
                </a:buClr>
                <a:buSzPts val="1300"/>
                <a:buFont typeface="Montserrat"/>
                <a:buChar char="●"/>
              </a:pPr>
              <a:r>
                <a:rPr lang="en" sz="1300" dirty="0">
                  <a:solidFill>
                    <a:schemeClr val="dk1"/>
                  </a:solidFill>
                  <a:latin typeface="Montserrat"/>
                  <a:ea typeface="Montserrat"/>
                  <a:cs typeface="Montserrat"/>
                  <a:sym typeface="Montserrat"/>
                </a:rPr>
                <a:t>Entertainment apps usage- Use of Value added services for the entertainment devices installed in the cars – Tie up opportunities with Netflix and Spotify</a:t>
              </a:r>
              <a:endParaRPr sz="1300" dirty="0">
                <a:solidFill>
                  <a:schemeClr val="dk1"/>
                </a:solidFill>
                <a:latin typeface="Montserrat"/>
                <a:ea typeface="Montserrat"/>
                <a:cs typeface="Montserrat"/>
                <a:sym typeface="Montserrat"/>
              </a:endParaRPr>
            </a:p>
            <a:p>
              <a:pPr marL="0" lvl="0" indent="0" algn="l" rtl="0">
                <a:lnSpc>
                  <a:spcPct val="115000"/>
                </a:lnSpc>
                <a:spcBef>
                  <a:spcPts val="0"/>
                </a:spcBef>
                <a:spcAft>
                  <a:spcPts val="0"/>
                </a:spcAft>
                <a:buNone/>
              </a:pPr>
              <a:endParaRPr sz="1300" dirty="0">
                <a:latin typeface="Montserrat"/>
                <a:ea typeface="Montserrat"/>
                <a:cs typeface="Montserrat"/>
                <a:sym typeface="Montserra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23"/>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132" name="Google Shape;132;p23"/>
          <p:cNvSpPr txBox="1"/>
          <p:nvPr/>
        </p:nvSpPr>
        <p:spPr>
          <a:xfrm>
            <a:off x="260700" y="150350"/>
            <a:ext cx="8541350" cy="1461882"/>
          </a:xfrm>
          <a:prstGeom prst="rect">
            <a:avLst/>
          </a:prstGeom>
          <a:noFill/>
          <a:ln>
            <a:noFill/>
          </a:ln>
        </p:spPr>
        <p:txBody>
          <a:bodyPr spcFirstLastPara="1" wrap="square" lIns="91425" tIns="91425" rIns="91425" bIns="91425" anchor="ctr" anchorCtr="0">
            <a:noAutofit/>
          </a:bodyPr>
          <a:lstStyle/>
          <a:p>
            <a:pPr marL="0" lvl="0" indent="0" algn="ctr" rtl="0">
              <a:lnSpc>
                <a:spcPct val="106666"/>
              </a:lnSpc>
              <a:spcBef>
                <a:spcPts val="0"/>
              </a:spcBef>
              <a:spcAft>
                <a:spcPts val="800"/>
              </a:spcAft>
              <a:buClr>
                <a:srgbClr val="000000"/>
              </a:buClr>
              <a:buSzPts val="990"/>
              <a:buFont typeface="Arial"/>
              <a:buNone/>
            </a:pPr>
            <a:r>
              <a:rPr lang="en" sz="2600" dirty="0">
                <a:solidFill>
                  <a:schemeClr val="dk1"/>
                </a:solidFill>
                <a:latin typeface="Montserrat" panose="00000500000000000000" pitchFamily="2" charset="0"/>
                <a:ea typeface="Montserrat SemiBold"/>
                <a:cs typeface="Montserrat SemiBold"/>
                <a:sym typeface="Montserrat SemiBold"/>
              </a:rPr>
              <a:t>Suggested Actions to Improve the Pickup Experience</a:t>
            </a:r>
            <a:endParaRPr sz="2600" dirty="0">
              <a:solidFill>
                <a:schemeClr val="dk1"/>
              </a:solidFill>
              <a:latin typeface="Montserrat" panose="00000500000000000000" pitchFamily="2" charset="0"/>
              <a:ea typeface="Montserrat SemiBold"/>
              <a:cs typeface="Montserrat SemiBold"/>
              <a:sym typeface="Montserrat SemiBold"/>
            </a:endParaRPr>
          </a:p>
        </p:txBody>
      </p:sp>
      <p:sp>
        <p:nvSpPr>
          <p:cNvPr id="133" name="Google Shape;133;p23"/>
          <p:cNvSpPr txBox="1"/>
          <p:nvPr/>
        </p:nvSpPr>
        <p:spPr>
          <a:xfrm>
            <a:off x="490668" y="1495524"/>
            <a:ext cx="2099100" cy="26100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1"/>
              </a:buClr>
              <a:buSzPts val="1300"/>
              <a:buFont typeface="Montserrat"/>
              <a:buChar char="●"/>
            </a:pPr>
            <a:r>
              <a:rPr lang="en" dirty="0">
                <a:solidFill>
                  <a:schemeClr val="dk1"/>
                </a:solidFill>
                <a:latin typeface="Montserrat"/>
                <a:ea typeface="Montserrat"/>
                <a:cs typeface="Montserrat"/>
                <a:sym typeface="Montserrat"/>
              </a:rPr>
              <a:t>Specific pinpoint for areas with high-density pick-ups </a:t>
            </a:r>
            <a:br>
              <a:rPr lang="en" dirty="0">
                <a:solidFill>
                  <a:schemeClr val="dk1"/>
                </a:solidFill>
                <a:latin typeface="Montserrat"/>
                <a:ea typeface="Montserrat"/>
                <a:cs typeface="Montserrat"/>
                <a:sym typeface="Montserrat"/>
              </a:rPr>
            </a:br>
            <a:endParaRPr dirty="0">
              <a:solidFill>
                <a:schemeClr val="dk1"/>
              </a:solidFill>
              <a:latin typeface="Montserrat"/>
              <a:ea typeface="Montserrat"/>
              <a:cs typeface="Montserrat"/>
              <a:sym typeface="Montserrat"/>
            </a:endParaRPr>
          </a:p>
          <a:p>
            <a:pPr marL="457200" lvl="0" indent="-311150" algn="l" rtl="0">
              <a:spcBef>
                <a:spcPts val="0"/>
              </a:spcBef>
              <a:spcAft>
                <a:spcPts val="0"/>
              </a:spcAft>
              <a:buClr>
                <a:schemeClr val="dk1"/>
              </a:buClr>
              <a:buSzPts val="1300"/>
              <a:buFont typeface="Montserrat"/>
              <a:buChar char="●"/>
            </a:pPr>
            <a:r>
              <a:rPr lang="en" dirty="0">
                <a:solidFill>
                  <a:schemeClr val="dk1"/>
                </a:solidFill>
                <a:latin typeface="Montserrat"/>
                <a:ea typeface="Montserrat"/>
                <a:cs typeface="Montserrat"/>
                <a:sym typeface="Montserrat"/>
              </a:rPr>
              <a:t>Voice Commands </a:t>
            </a:r>
            <a:br>
              <a:rPr lang="en" dirty="0">
                <a:solidFill>
                  <a:schemeClr val="dk1"/>
                </a:solidFill>
                <a:latin typeface="Montserrat"/>
                <a:ea typeface="Montserrat"/>
                <a:cs typeface="Montserrat"/>
                <a:sym typeface="Montserrat"/>
              </a:rPr>
            </a:br>
            <a:endParaRPr dirty="0">
              <a:solidFill>
                <a:schemeClr val="dk1"/>
              </a:solidFill>
              <a:latin typeface="Montserrat"/>
              <a:ea typeface="Montserrat"/>
              <a:cs typeface="Montserrat"/>
              <a:sym typeface="Montserrat"/>
            </a:endParaRPr>
          </a:p>
          <a:p>
            <a:pPr marL="457200" lvl="0" indent="-311150" algn="l" rtl="0">
              <a:spcBef>
                <a:spcPts val="0"/>
              </a:spcBef>
              <a:spcAft>
                <a:spcPts val="0"/>
              </a:spcAft>
              <a:buClr>
                <a:schemeClr val="dk1"/>
              </a:buClr>
              <a:buSzPts val="1300"/>
              <a:buFont typeface="Montserrat"/>
              <a:buChar char="●"/>
            </a:pPr>
            <a:r>
              <a:rPr lang="en" dirty="0">
                <a:solidFill>
                  <a:schemeClr val="dk1"/>
                </a:solidFill>
                <a:latin typeface="Montserrat"/>
                <a:ea typeface="Montserrat"/>
                <a:cs typeface="Montserrat"/>
                <a:sym typeface="Montserrat"/>
              </a:rPr>
              <a:t>Frequently used locations </a:t>
            </a:r>
            <a:endParaRPr dirty="0">
              <a:solidFill>
                <a:schemeClr val="dk1"/>
              </a:solidFill>
              <a:latin typeface="Montserrat"/>
              <a:ea typeface="Montserrat"/>
              <a:cs typeface="Montserrat"/>
              <a:sym typeface="Montserrat"/>
            </a:endParaRPr>
          </a:p>
          <a:p>
            <a:pPr marL="0" lvl="0" indent="0" algn="l" rtl="0">
              <a:spcBef>
                <a:spcPts val="0"/>
              </a:spcBef>
              <a:spcAft>
                <a:spcPts val="0"/>
              </a:spcAft>
              <a:buNone/>
            </a:pPr>
            <a:endParaRPr sz="1300" dirty="0">
              <a:solidFill>
                <a:schemeClr val="dk1"/>
              </a:solidFill>
              <a:latin typeface="Montserrat"/>
              <a:ea typeface="Montserrat"/>
              <a:cs typeface="Montserrat"/>
              <a:sym typeface="Montserrat"/>
            </a:endParaRPr>
          </a:p>
        </p:txBody>
      </p:sp>
      <p:sp>
        <p:nvSpPr>
          <p:cNvPr id="134" name="Google Shape;134;p23"/>
          <p:cNvSpPr txBox="1"/>
          <p:nvPr/>
        </p:nvSpPr>
        <p:spPr>
          <a:xfrm>
            <a:off x="3397050" y="1517424"/>
            <a:ext cx="2349900" cy="2566200"/>
          </a:xfrm>
          <a:prstGeom prst="rect">
            <a:avLst/>
          </a:prstGeom>
          <a:noFill/>
          <a:ln>
            <a:noFill/>
          </a:ln>
        </p:spPr>
        <p:txBody>
          <a:bodyPr spcFirstLastPara="1" wrap="square" lIns="91425" tIns="91425" rIns="91425" bIns="91425" anchor="t" anchorCtr="0">
            <a:noAutofit/>
          </a:bodyPr>
          <a:lstStyle/>
          <a:p>
            <a:pPr marL="457200" lvl="0" indent="-311150" algn="l" rtl="0">
              <a:spcBef>
                <a:spcPts val="0"/>
              </a:spcBef>
              <a:spcAft>
                <a:spcPts val="0"/>
              </a:spcAft>
              <a:buClr>
                <a:schemeClr val="dk1"/>
              </a:buClr>
              <a:buSzPts val="1300"/>
              <a:buFont typeface="Montserrat"/>
              <a:buChar char="●"/>
            </a:pPr>
            <a:r>
              <a:rPr lang="en" dirty="0">
                <a:solidFill>
                  <a:schemeClr val="dk1"/>
                </a:solidFill>
                <a:latin typeface="Montserrat"/>
                <a:ea typeface="Montserrat"/>
                <a:cs typeface="Montserrat"/>
                <a:sym typeface="Montserrat"/>
              </a:rPr>
              <a:t>Leverage Telemetry data from cars to ensure optimal route </a:t>
            </a:r>
            <a:br>
              <a:rPr lang="en" dirty="0">
                <a:solidFill>
                  <a:schemeClr val="dk1"/>
                </a:solidFill>
                <a:latin typeface="Montserrat"/>
                <a:ea typeface="Montserrat"/>
                <a:cs typeface="Montserrat"/>
                <a:sym typeface="Montserrat"/>
              </a:rPr>
            </a:br>
            <a:endParaRPr dirty="0">
              <a:solidFill>
                <a:schemeClr val="dk1"/>
              </a:solidFill>
              <a:latin typeface="Montserrat"/>
              <a:ea typeface="Montserrat"/>
              <a:cs typeface="Montserrat"/>
              <a:sym typeface="Montserrat"/>
            </a:endParaRPr>
          </a:p>
          <a:p>
            <a:pPr marL="457200" lvl="0" indent="-311150" algn="l" rtl="0">
              <a:spcBef>
                <a:spcPts val="0"/>
              </a:spcBef>
              <a:spcAft>
                <a:spcPts val="0"/>
              </a:spcAft>
              <a:buClr>
                <a:schemeClr val="dk1"/>
              </a:buClr>
              <a:buSzPts val="1300"/>
              <a:buFont typeface="Montserrat"/>
              <a:buChar char="●"/>
            </a:pPr>
            <a:r>
              <a:rPr lang="en" dirty="0">
                <a:solidFill>
                  <a:schemeClr val="dk1"/>
                </a:solidFill>
                <a:latin typeface="Montserrat"/>
                <a:ea typeface="Montserrat"/>
                <a:cs typeface="Montserrat"/>
                <a:sym typeface="Montserrat"/>
              </a:rPr>
              <a:t>Live video blog feed </a:t>
            </a:r>
            <a:endParaRPr dirty="0">
              <a:solidFill>
                <a:schemeClr val="dk1"/>
              </a:solidFill>
              <a:latin typeface="Montserrat"/>
              <a:ea typeface="Montserrat"/>
              <a:cs typeface="Montserrat"/>
              <a:sym typeface="Montserrat"/>
            </a:endParaRPr>
          </a:p>
          <a:p>
            <a:pPr marL="457200" lvl="0" indent="0" algn="l" rtl="0">
              <a:spcBef>
                <a:spcPts val="0"/>
              </a:spcBef>
              <a:spcAft>
                <a:spcPts val="0"/>
              </a:spcAft>
              <a:buNone/>
            </a:pPr>
            <a:endParaRPr sz="1300" dirty="0">
              <a:solidFill>
                <a:schemeClr val="dk1"/>
              </a:solidFill>
              <a:latin typeface="Montserrat"/>
              <a:ea typeface="Montserrat"/>
              <a:cs typeface="Montserrat"/>
              <a:sym typeface="Montserrat"/>
            </a:endParaRPr>
          </a:p>
        </p:txBody>
      </p:sp>
      <p:sp>
        <p:nvSpPr>
          <p:cNvPr id="135" name="Google Shape;135;p23"/>
          <p:cNvSpPr txBox="1"/>
          <p:nvPr/>
        </p:nvSpPr>
        <p:spPr>
          <a:xfrm>
            <a:off x="6254232" y="1451295"/>
            <a:ext cx="2399100" cy="2548500"/>
          </a:xfrm>
          <a:prstGeom prst="rect">
            <a:avLst/>
          </a:prstGeom>
          <a:noFill/>
          <a:ln>
            <a:noFill/>
          </a:ln>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dk1"/>
              </a:buClr>
              <a:buSzPts val="1200"/>
              <a:buFont typeface="Montserrat"/>
              <a:buChar char="●"/>
            </a:pPr>
            <a:r>
              <a:rPr lang="en" dirty="0">
                <a:solidFill>
                  <a:schemeClr val="dk1"/>
                </a:solidFill>
                <a:latin typeface="Montserrat"/>
                <a:ea typeface="Montserrat"/>
                <a:cs typeface="Montserrat"/>
                <a:sym typeface="Montserrat"/>
              </a:rPr>
              <a:t>Qualitative measures</a:t>
            </a:r>
            <a:endParaRPr dirty="0">
              <a:solidFill>
                <a:schemeClr val="dk1"/>
              </a:solidFill>
              <a:latin typeface="Montserrat"/>
              <a:ea typeface="Montserrat"/>
              <a:cs typeface="Montserrat"/>
              <a:sym typeface="Montserrat"/>
            </a:endParaRPr>
          </a:p>
          <a:p>
            <a:pPr marL="457200" lvl="0" indent="-304800" algn="l" rtl="0">
              <a:lnSpc>
                <a:spcPct val="150000"/>
              </a:lnSpc>
              <a:spcBef>
                <a:spcPts val="0"/>
              </a:spcBef>
              <a:spcAft>
                <a:spcPts val="0"/>
              </a:spcAft>
              <a:buClr>
                <a:schemeClr val="dk1"/>
              </a:buClr>
              <a:buSzPts val="1200"/>
              <a:buFont typeface="Montserrat"/>
              <a:buChar char="●"/>
            </a:pPr>
            <a:r>
              <a:rPr lang="en" dirty="0">
                <a:solidFill>
                  <a:schemeClr val="dk1"/>
                </a:solidFill>
                <a:latin typeface="Montserrat"/>
                <a:ea typeface="Montserrat"/>
                <a:cs typeface="Montserrat"/>
                <a:sym typeface="Montserrat"/>
              </a:rPr>
              <a:t>Congestion data from google maps API </a:t>
            </a:r>
            <a:endParaRPr dirty="0">
              <a:solidFill>
                <a:schemeClr val="dk1"/>
              </a:solidFill>
              <a:latin typeface="Montserrat"/>
              <a:ea typeface="Montserrat"/>
              <a:cs typeface="Montserrat"/>
              <a:sym typeface="Montserrat"/>
            </a:endParaRPr>
          </a:p>
          <a:p>
            <a:pPr marL="457200" lvl="0" indent="-304800" algn="l" rtl="0">
              <a:lnSpc>
                <a:spcPct val="150000"/>
              </a:lnSpc>
              <a:spcBef>
                <a:spcPts val="0"/>
              </a:spcBef>
              <a:spcAft>
                <a:spcPts val="0"/>
              </a:spcAft>
              <a:buClr>
                <a:schemeClr val="dk1"/>
              </a:buClr>
              <a:buSzPts val="1200"/>
              <a:buFont typeface="Montserrat"/>
              <a:buChar char="●"/>
            </a:pPr>
            <a:r>
              <a:rPr lang="en" dirty="0">
                <a:solidFill>
                  <a:schemeClr val="dk1"/>
                </a:solidFill>
                <a:latin typeface="Montserrat"/>
                <a:ea typeface="Montserrat"/>
                <a:cs typeface="Montserrat"/>
                <a:sym typeface="Montserrat"/>
              </a:rPr>
              <a:t>Additional User Dissatisfiers like tickets should be resolved using semantics</a:t>
            </a:r>
            <a:endParaRPr dirty="0">
              <a:solidFill>
                <a:schemeClr val="dk1"/>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0" name="Google Shape;140;p24"/>
          <p:cNvPicPr preferRelativeResize="0"/>
          <p:nvPr/>
        </p:nvPicPr>
        <p:blipFill>
          <a:blip r:embed="rId3">
            <a:alphaModFix/>
          </a:blip>
          <a:stretch>
            <a:fillRect/>
          </a:stretch>
        </p:blipFill>
        <p:spPr>
          <a:xfrm>
            <a:off x="22925" y="1643049"/>
            <a:ext cx="4514701" cy="3367401"/>
          </a:xfrm>
          <a:prstGeom prst="rect">
            <a:avLst/>
          </a:prstGeom>
          <a:noFill/>
          <a:ln>
            <a:noFill/>
          </a:ln>
        </p:spPr>
      </p:pic>
      <p:sp>
        <p:nvSpPr>
          <p:cNvPr id="141" name="Google Shape;141;p24"/>
          <p:cNvSpPr txBox="1"/>
          <p:nvPr/>
        </p:nvSpPr>
        <p:spPr>
          <a:xfrm>
            <a:off x="4606376" y="1643049"/>
            <a:ext cx="4383600" cy="3280200"/>
          </a:xfrm>
          <a:prstGeom prst="rect">
            <a:avLst/>
          </a:prstGeom>
          <a:noFill/>
          <a:ln>
            <a:noFill/>
          </a:ln>
        </p:spPr>
        <p:txBody>
          <a:bodyPr spcFirstLastPara="1" wrap="square" lIns="91425" tIns="91425" rIns="91425" bIns="91425" anchor="ctr" anchorCtr="0">
            <a:noAutofit/>
          </a:bodyPr>
          <a:lstStyle/>
          <a:p>
            <a:pPr marL="457200" lvl="0" indent="-381000" rtl="0">
              <a:lnSpc>
                <a:spcPct val="100000"/>
              </a:lnSpc>
              <a:spcBef>
                <a:spcPts val="0"/>
              </a:spcBef>
              <a:spcAft>
                <a:spcPts val="0"/>
              </a:spcAft>
              <a:buClr>
                <a:schemeClr val="dk1"/>
              </a:buClr>
              <a:buSzPts val="2400"/>
              <a:buFont typeface="Montserrat SemiBold"/>
              <a:buChar char="●"/>
            </a:pPr>
            <a:r>
              <a:rPr lang="en" sz="2400" dirty="0">
                <a:solidFill>
                  <a:schemeClr val="dk1"/>
                </a:solidFill>
                <a:latin typeface="Montserrat" panose="00000500000000000000" pitchFamily="2" charset="0"/>
                <a:ea typeface="Montserrat SemiBold"/>
                <a:cs typeface="Montserrat SemiBold"/>
                <a:sym typeface="Montserrat SemiBold"/>
              </a:rPr>
              <a:t>What is the business problem?</a:t>
            </a:r>
            <a:br>
              <a:rPr lang="en" sz="2400" dirty="0">
                <a:solidFill>
                  <a:schemeClr val="dk1"/>
                </a:solidFill>
                <a:latin typeface="Montserrat" panose="00000500000000000000" pitchFamily="2" charset="0"/>
                <a:ea typeface="Montserrat SemiBold"/>
                <a:cs typeface="Montserrat SemiBold"/>
                <a:sym typeface="Montserrat SemiBold"/>
              </a:rPr>
            </a:br>
            <a:endParaRPr sz="2400" dirty="0">
              <a:solidFill>
                <a:schemeClr val="dk1"/>
              </a:solidFill>
              <a:latin typeface="Montserrat" panose="00000500000000000000" pitchFamily="2" charset="0"/>
              <a:ea typeface="Montserrat SemiBold"/>
              <a:cs typeface="Montserrat SemiBold"/>
              <a:sym typeface="Montserrat SemiBold"/>
            </a:endParaRPr>
          </a:p>
          <a:p>
            <a:pPr marL="457200" lvl="0" indent="-381000" rtl="0">
              <a:lnSpc>
                <a:spcPct val="100000"/>
              </a:lnSpc>
              <a:spcBef>
                <a:spcPts val="0"/>
              </a:spcBef>
              <a:spcAft>
                <a:spcPts val="0"/>
              </a:spcAft>
              <a:buClr>
                <a:schemeClr val="dk1"/>
              </a:buClr>
              <a:buSzPts val="2400"/>
              <a:buFont typeface="Montserrat SemiBold"/>
              <a:buChar char="●"/>
            </a:pPr>
            <a:r>
              <a:rPr lang="en" sz="2400" dirty="0">
                <a:solidFill>
                  <a:schemeClr val="dk1"/>
                </a:solidFill>
                <a:latin typeface="Montserrat" panose="00000500000000000000" pitchFamily="2" charset="0"/>
                <a:ea typeface="Montserrat SemiBold"/>
                <a:cs typeface="Montserrat SemiBold"/>
                <a:sym typeface="Montserrat SemiBold"/>
              </a:rPr>
              <a:t>Why is it an important problem?</a:t>
            </a:r>
            <a:br>
              <a:rPr lang="en" sz="2400" dirty="0">
                <a:solidFill>
                  <a:schemeClr val="dk1"/>
                </a:solidFill>
                <a:latin typeface="Montserrat" panose="00000500000000000000" pitchFamily="2" charset="0"/>
                <a:ea typeface="Montserrat SemiBold"/>
                <a:cs typeface="Montserrat SemiBold"/>
                <a:sym typeface="Montserrat SemiBold"/>
              </a:rPr>
            </a:br>
            <a:endParaRPr sz="2400" dirty="0">
              <a:solidFill>
                <a:schemeClr val="dk1"/>
              </a:solidFill>
              <a:latin typeface="Montserrat" panose="00000500000000000000" pitchFamily="2" charset="0"/>
              <a:ea typeface="Montserrat SemiBold"/>
              <a:cs typeface="Montserrat SemiBold"/>
              <a:sym typeface="Montserrat SemiBold"/>
            </a:endParaRPr>
          </a:p>
          <a:p>
            <a:pPr marL="457200" lvl="0" indent="-381000" rtl="0">
              <a:lnSpc>
                <a:spcPct val="100000"/>
              </a:lnSpc>
              <a:spcBef>
                <a:spcPts val="0"/>
              </a:spcBef>
              <a:spcAft>
                <a:spcPts val="0"/>
              </a:spcAft>
              <a:buClr>
                <a:schemeClr val="dk1"/>
              </a:buClr>
              <a:buSzPts val="2400"/>
              <a:buFont typeface="Montserrat SemiBold"/>
              <a:buChar char="●"/>
            </a:pPr>
            <a:r>
              <a:rPr lang="en" sz="2400" dirty="0">
                <a:solidFill>
                  <a:schemeClr val="dk1"/>
                </a:solidFill>
                <a:latin typeface="Montserrat" panose="00000500000000000000" pitchFamily="2" charset="0"/>
                <a:ea typeface="Montserrat SemiBold"/>
                <a:cs typeface="Montserrat SemiBold"/>
                <a:sym typeface="Montserrat SemiBold"/>
              </a:rPr>
              <a:t>How will the solution benefit customers and the company?</a:t>
            </a:r>
            <a:endParaRPr sz="2400" dirty="0">
              <a:solidFill>
                <a:schemeClr val="dk1"/>
              </a:solidFill>
              <a:latin typeface="Montserrat" panose="00000500000000000000" pitchFamily="2" charset="0"/>
              <a:ea typeface="Montserrat SemiBold"/>
              <a:cs typeface="Montserrat SemiBold"/>
              <a:sym typeface="Montserrat SemiBold"/>
            </a:endParaRPr>
          </a:p>
        </p:txBody>
      </p:sp>
      <p:sp>
        <p:nvSpPr>
          <p:cNvPr id="142" name="Google Shape;142;p24"/>
          <p:cNvSpPr txBox="1"/>
          <p:nvPr/>
        </p:nvSpPr>
        <p:spPr>
          <a:xfrm>
            <a:off x="0" y="133050"/>
            <a:ext cx="8823300" cy="1248900"/>
          </a:xfrm>
          <a:prstGeom prst="rect">
            <a:avLst/>
          </a:prstGeom>
          <a:noFill/>
          <a:ln>
            <a:noFill/>
          </a:ln>
        </p:spPr>
        <p:txBody>
          <a:bodyPr spcFirstLastPara="1" wrap="square" lIns="91425" tIns="91425" rIns="91425" bIns="91425" anchor="t" anchorCtr="0">
            <a:noAutofit/>
          </a:bodyPr>
          <a:lstStyle/>
          <a:p>
            <a:pPr marL="457200" marR="0" lvl="0" indent="0" algn="ctr" rtl="0">
              <a:lnSpc>
                <a:spcPct val="100000"/>
              </a:lnSpc>
              <a:spcBef>
                <a:spcPts val="0"/>
              </a:spcBef>
              <a:spcAft>
                <a:spcPts val="0"/>
              </a:spcAft>
              <a:buNone/>
            </a:pPr>
            <a:r>
              <a:rPr lang="en" sz="3800" dirty="0">
                <a:solidFill>
                  <a:schemeClr val="dk1"/>
                </a:solidFill>
                <a:latin typeface="Montserrat SemiBold"/>
                <a:ea typeface="Montserrat SemiBold"/>
                <a:cs typeface="Montserrat SemiBold"/>
                <a:sym typeface="Montserrat SemiBold"/>
              </a:rPr>
              <a:t>Revolutionizing Rider Pickups with Machine Learning</a:t>
            </a:r>
            <a:endParaRPr sz="3800" dirty="0">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25"/>
          <p:cNvPicPr preferRelativeResize="0"/>
          <p:nvPr/>
        </p:nvPicPr>
        <p:blipFill rotWithShape="1">
          <a:blip r:embed="rId3">
            <a:alphaModFix/>
          </a:blip>
          <a:srcRect t="19097" b="-1735"/>
          <a:stretch/>
        </p:blipFill>
        <p:spPr>
          <a:xfrm>
            <a:off x="250025" y="1270079"/>
            <a:ext cx="3173524" cy="3595699"/>
          </a:xfrm>
          <a:prstGeom prst="rect">
            <a:avLst/>
          </a:prstGeom>
          <a:noFill/>
          <a:ln>
            <a:noFill/>
          </a:ln>
        </p:spPr>
      </p:pic>
      <p:sp>
        <p:nvSpPr>
          <p:cNvPr id="148" name="Google Shape;148;p25"/>
          <p:cNvSpPr txBox="1"/>
          <p:nvPr/>
        </p:nvSpPr>
        <p:spPr>
          <a:xfrm>
            <a:off x="3516367" y="1246278"/>
            <a:ext cx="5520358" cy="3619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dirty="0">
                <a:solidFill>
                  <a:schemeClr val="dk1"/>
                </a:solidFill>
                <a:latin typeface="Montserrat SemiBold"/>
                <a:ea typeface="Montserrat SemiBold"/>
                <a:cs typeface="Montserrat SemiBold"/>
                <a:sym typeface="Montserrat SemiBold"/>
              </a:rPr>
              <a:t>Flawed pickups have a direct impact on customer satisfaction, driver productivity, and overall business success. Optimizing pickups is not just a matter of convenience but a strategic move to enhance loyalty and profitability.</a:t>
            </a:r>
            <a:br>
              <a:rPr lang="en" sz="1600" dirty="0">
                <a:solidFill>
                  <a:schemeClr val="dk1"/>
                </a:solidFill>
                <a:latin typeface="Montserrat SemiBold"/>
                <a:ea typeface="Montserrat SemiBold"/>
                <a:cs typeface="Montserrat SemiBold"/>
                <a:sym typeface="Montserrat SemiBold"/>
              </a:rPr>
            </a:br>
            <a:endParaRPr sz="1600" dirty="0">
              <a:solidFill>
                <a:schemeClr val="dk1"/>
              </a:solidFill>
              <a:latin typeface="Montserrat SemiBold"/>
              <a:ea typeface="Montserrat SemiBold"/>
              <a:cs typeface="Montserrat SemiBold"/>
              <a:sym typeface="Montserrat SemiBold"/>
            </a:endParaRPr>
          </a:p>
          <a:p>
            <a:pPr marL="0" lvl="0" indent="0" rtl="0">
              <a:spcBef>
                <a:spcPts val="0"/>
              </a:spcBef>
              <a:spcAft>
                <a:spcPts val="0"/>
              </a:spcAft>
              <a:buNone/>
            </a:pPr>
            <a:r>
              <a:rPr lang="en" sz="1600" dirty="0">
                <a:solidFill>
                  <a:schemeClr val="dk1"/>
                </a:solidFill>
                <a:latin typeface="Montserrat SemiBold"/>
                <a:ea typeface="Montserrat SemiBold"/>
                <a:cs typeface="Montserrat SemiBold"/>
                <a:sym typeface="Montserrat SemiBold"/>
              </a:rPr>
              <a:t>Machine learning is deemed appropriate for this business problem due to its ability to process complex, real-time data. With pickups depending on dynamic factors like traffic, events, and rider locations, machine learning can continuously adapt to these changing conditions.</a:t>
            </a:r>
            <a:endParaRPr sz="1600" dirty="0">
              <a:solidFill>
                <a:schemeClr val="dk1"/>
              </a:solidFill>
              <a:latin typeface="Montserrat SemiBold"/>
              <a:ea typeface="Montserrat SemiBold"/>
              <a:cs typeface="Montserrat SemiBold"/>
              <a:sym typeface="Montserrat SemiBold"/>
            </a:endParaRPr>
          </a:p>
        </p:txBody>
      </p:sp>
      <p:sp>
        <p:nvSpPr>
          <p:cNvPr id="149" name="Google Shape;149;p25"/>
          <p:cNvSpPr txBox="1"/>
          <p:nvPr/>
        </p:nvSpPr>
        <p:spPr>
          <a:xfrm>
            <a:off x="250025" y="277722"/>
            <a:ext cx="8786700" cy="821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solidFill>
                  <a:schemeClr val="dk1"/>
                </a:solidFill>
                <a:latin typeface="Montserrat SemiBold"/>
                <a:ea typeface="Montserrat SemiBold"/>
                <a:cs typeface="Montserrat SemiBold"/>
                <a:sym typeface="Montserrat SemiBold"/>
              </a:rPr>
              <a:t>Why do we need Machine Learning?</a:t>
            </a:r>
            <a:endParaRPr sz="3200" dirty="0">
              <a:solidFill>
                <a:schemeClr val="lt2"/>
              </a:solidFill>
              <a:latin typeface="Montserrat SemiBold"/>
              <a:ea typeface="Montserrat SemiBold"/>
              <a:cs typeface="Montserrat SemiBold"/>
              <a:sym typeface="Montserrat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6"/>
          <p:cNvPicPr preferRelativeResize="0"/>
          <p:nvPr/>
        </p:nvPicPr>
        <p:blipFill>
          <a:blip r:embed="rId3">
            <a:alphaModFix/>
          </a:blip>
          <a:stretch>
            <a:fillRect/>
          </a:stretch>
        </p:blipFill>
        <p:spPr>
          <a:xfrm>
            <a:off x="342553" y="1498433"/>
            <a:ext cx="3262324" cy="3037472"/>
          </a:xfrm>
          <a:prstGeom prst="rect">
            <a:avLst/>
          </a:prstGeom>
          <a:noFill/>
          <a:ln>
            <a:noFill/>
          </a:ln>
        </p:spPr>
      </p:pic>
      <p:sp>
        <p:nvSpPr>
          <p:cNvPr id="155" name="Google Shape;155;p26"/>
          <p:cNvSpPr txBox="1"/>
          <p:nvPr/>
        </p:nvSpPr>
        <p:spPr>
          <a:xfrm>
            <a:off x="3765383" y="1432258"/>
            <a:ext cx="5192475" cy="3169821"/>
          </a:xfrm>
          <a:prstGeom prst="rect">
            <a:avLst/>
          </a:prstGeom>
          <a:noFill/>
          <a:ln>
            <a:noFill/>
          </a:ln>
        </p:spPr>
        <p:txBody>
          <a:bodyPr spcFirstLastPara="1" wrap="square" lIns="91425" tIns="91425" rIns="91425" bIns="91425" anchor="ctr" anchorCtr="0">
            <a:noAutofit/>
          </a:bodyPr>
          <a:lstStyle/>
          <a:p>
            <a:pPr marL="457200" lvl="0" indent="-342900" algn="just" rtl="0">
              <a:spcBef>
                <a:spcPts val="0"/>
              </a:spcBef>
              <a:spcAft>
                <a:spcPts val="0"/>
              </a:spcAft>
              <a:buClr>
                <a:schemeClr val="dk1"/>
              </a:buClr>
              <a:buSzPts val="1800"/>
              <a:buFont typeface="Montserrat SemiBold"/>
              <a:buChar char="●"/>
            </a:pPr>
            <a:r>
              <a:rPr lang="en" sz="1600" dirty="0">
                <a:solidFill>
                  <a:schemeClr val="dk1"/>
                </a:solidFill>
                <a:latin typeface="Montserrat" panose="00000500000000000000" pitchFamily="2" charset="0"/>
                <a:ea typeface="Montserrat SemiBold"/>
                <a:cs typeface="Montserrat SemiBold"/>
                <a:sym typeface="Montserrat SemiBold"/>
              </a:rPr>
              <a:t>Utilize app interactions as building blocks for a well-crafted recipe.</a:t>
            </a: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0" algn="just" rtl="0">
              <a:spcBef>
                <a:spcPts val="0"/>
              </a:spcBef>
              <a:spcAft>
                <a:spcPts val="0"/>
              </a:spcAft>
              <a:buNone/>
            </a:pP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342900" algn="just" rtl="0">
              <a:spcBef>
                <a:spcPts val="0"/>
              </a:spcBef>
              <a:spcAft>
                <a:spcPts val="0"/>
              </a:spcAft>
              <a:buClr>
                <a:schemeClr val="dk1"/>
              </a:buClr>
              <a:buSzPts val="1800"/>
              <a:buFont typeface="Montserrat SemiBold"/>
              <a:buChar char="●"/>
            </a:pPr>
            <a:r>
              <a:rPr lang="en" sz="1600" dirty="0">
                <a:solidFill>
                  <a:schemeClr val="dk1"/>
                </a:solidFill>
                <a:latin typeface="Montserrat" panose="00000500000000000000" pitchFamily="2" charset="0"/>
                <a:ea typeface="Montserrat SemiBold"/>
                <a:cs typeface="Montserrat SemiBold"/>
                <a:sym typeface="Montserrat SemiBold"/>
              </a:rPr>
              <a:t>Leverage proxy signals as clues guiding a better pickup.</a:t>
            </a: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0" algn="just" rtl="0">
              <a:spcBef>
                <a:spcPts val="0"/>
              </a:spcBef>
              <a:spcAft>
                <a:spcPts val="0"/>
              </a:spcAft>
              <a:buNone/>
            </a:pP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342900" algn="just" rtl="0">
              <a:spcBef>
                <a:spcPts val="0"/>
              </a:spcBef>
              <a:spcAft>
                <a:spcPts val="0"/>
              </a:spcAft>
              <a:buClr>
                <a:schemeClr val="dk1"/>
              </a:buClr>
              <a:buSzPts val="1800"/>
              <a:buFont typeface="Montserrat SemiBold"/>
              <a:buChar char="●"/>
            </a:pPr>
            <a:r>
              <a:rPr lang="en" sz="1600" dirty="0">
                <a:solidFill>
                  <a:schemeClr val="dk1"/>
                </a:solidFill>
                <a:latin typeface="Montserrat" panose="00000500000000000000" pitchFamily="2" charset="0"/>
                <a:ea typeface="Montserrat SemiBold"/>
                <a:cs typeface="Montserrat SemiBold"/>
                <a:sym typeface="Montserrat SemiBold"/>
              </a:rPr>
              <a:t>Shape the Uber experience with customer feedback, ratings, and complaints.</a:t>
            </a: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0" algn="just" rtl="0">
              <a:spcBef>
                <a:spcPts val="0"/>
              </a:spcBef>
              <a:spcAft>
                <a:spcPts val="0"/>
              </a:spcAft>
              <a:buNone/>
            </a:pPr>
            <a:endParaRPr sz="1600" dirty="0">
              <a:solidFill>
                <a:schemeClr val="dk1"/>
              </a:solidFill>
              <a:latin typeface="Montserrat" panose="00000500000000000000" pitchFamily="2" charset="0"/>
              <a:ea typeface="Montserrat SemiBold"/>
              <a:cs typeface="Montserrat SemiBold"/>
              <a:sym typeface="Montserrat SemiBold"/>
            </a:endParaRPr>
          </a:p>
          <a:p>
            <a:pPr marL="457200" lvl="0" indent="-342900" algn="just" rtl="0">
              <a:spcBef>
                <a:spcPts val="0"/>
              </a:spcBef>
              <a:spcAft>
                <a:spcPts val="0"/>
              </a:spcAft>
              <a:buClr>
                <a:schemeClr val="dk1"/>
              </a:buClr>
              <a:buSzPts val="1800"/>
              <a:buFont typeface="Montserrat SemiBold"/>
              <a:buChar char="●"/>
            </a:pPr>
            <a:r>
              <a:rPr lang="en" sz="1600" dirty="0">
                <a:solidFill>
                  <a:schemeClr val="dk1"/>
                </a:solidFill>
                <a:latin typeface="Montserrat" panose="00000500000000000000" pitchFamily="2" charset="0"/>
                <a:ea typeface="Montserrat SemiBold"/>
                <a:cs typeface="Montserrat SemiBold"/>
                <a:sym typeface="Montserrat SemiBold"/>
              </a:rPr>
              <a:t>Spice up the pickup experience with external data on traffic, weather, and events.</a:t>
            </a:r>
            <a:endParaRPr sz="1600" dirty="0">
              <a:solidFill>
                <a:schemeClr val="dk1"/>
              </a:solidFill>
              <a:latin typeface="Montserrat" panose="00000500000000000000" pitchFamily="2" charset="0"/>
              <a:ea typeface="Montserrat SemiBold"/>
              <a:cs typeface="Montserrat SemiBold"/>
              <a:sym typeface="Montserrat SemiBold"/>
            </a:endParaRPr>
          </a:p>
        </p:txBody>
      </p:sp>
      <p:sp>
        <p:nvSpPr>
          <p:cNvPr id="156" name="Google Shape;156;p26"/>
          <p:cNvSpPr txBox="1"/>
          <p:nvPr/>
        </p:nvSpPr>
        <p:spPr>
          <a:xfrm>
            <a:off x="474900" y="93847"/>
            <a:ext cx="8194200" cy="82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solidFill>
                  <a:schemeClr val="dk1"/>
                </a:solidFill>
                <a:latin typeface="Montserrat SemiBold"/>
                <a:ea typeface="Montserrat SemiBold"/>
                <a:cs typeface="Montserrat SemiBold"/>
                <a:sym typeface="Montserrat SemiBold"/>
              </a:rPr>
              <a:t>Data-Alchemy: Crafting the Perfect Pickup Experience</a:t>
            </a:r>
            <a:endParaRPr sz="3000" dirty="0">
              <a:solidFill>
                <a:schemeClr val="dk1"/>
              </a:solidFill>
              <a:latin typeface="Montserrat SemiBold"/>
              <a:ea typeface="Montserrat SemiBold"/>
              <a:cs typeface="Montserrat SemiBold"/>
              <a:sym typeface="Montserrat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27"/>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162" name="Google Shape;162;p27"/>
          <p:cNvSpPr txBox="1">
            <a:spLocks noGrp="1"/>
          </p:cNvSpPr>
          <p:nvPr>
            <p:ph type="title"/>
          </p:nvPr>
        </p:nvSpPr>
        <p:spPr>
          <a:xfrm>
            <a:off x="311700" y="369899"/>
            <a:ext cx="8520600" cy="44037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600" b="1" dirty="0">
                <a:latin typeface="Montserrat"/>
                <a:ea typeface="Montserrat"/>
                <a:cs typeface="Montserrat"/>
                <a:sym typeface="Montserrat"/>
              </a:rPr>
              <a:t>Preprocess the data &amp; define features</a:t>
            </a:r>
            <a:endParaRPr sz="30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Data in its raw form can contain errors which has to be removed to fit the requirements of the ml model.</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Erroneous data due to GPS could be handled using historical data.</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The objective function could be to minimize or maximize a defined heuristic value</a:t>
            </a:r>
            <a:endParaRPr sz="1800" dirty="0">
              <a:latin typeface="Montserrat"/>
              <a:ea typeface="Montserrat"/>
              <a:cs typeface="Montserrat"/>
              <a:sym typeface="Montserrat"/>
            </a:endParaRPr>
          </a:p>
          <a:p>
            <a:pPr marL="457200" lvl="0" indent="0" algn="l" rtl="0">
              <a:lnSpc>
                <a:spcPct val="115000"/>
              </a:lnSpc>
              <a:spcBef>
                <a:spcPts val="0"/>
              </a:spcBef>
              <a:spcAft>
                <a:spcPts val="0"/>
              </a:spcAft>
              <a:buNone/>
            </a:pPr>
            <a:endParaRPr sz="1800" dirty="0">
              <a:latin typeface="Montserrat"/>
              <a:ea typeface="Montserrat"/>
              <a:cs typeface="Montserrat"/>
              <a:sym typeface="Montserrat"/>
            </a:endParaRPr>
          </a:p>
          <a:p>
            <a:pPr marL="0" lvl="0" indent="0" algn="l" rtl="0">
              <a:spcBef>
                <a:spcPts val="0"/>
              </a:spcBef>
              <a:spcAft>
                <a:spcPts val="0"/>
              </a:spcAft>
              <a:buNone/>
            </a:pPr>
            <a:r>
              <a:rPr lang="en" sz="2600" b="1" dirty="0">
                <a:latin typeface="Montserrat"/>
                <a:ea typeface="Montserrat"/>
                <a:cs typeface="Montserrat"/>
                <a:sym typeface="Montserrat"/>
              </a:rPr>
              <a:t>Select machine learning approach &amp; algorithm</a:t>
            </a:r>
            <a:endParaRPr sz="2600" b="1"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Choose between supervised, unsupervised, or reinforcement learning.</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Assess different algorithms.</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Choose best performing algorithms. </a:t>
            </a:r>
            <a:endParaRPr sz="1800" dirty="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8"/>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168" name="Google Shape;168;p28"/>
          <p:cNvSpPr txBox="1">
            <a:spLocks noGrp="1"/>
          </p:cNvSpPr>
          <p:nvPr>
            <p:ph type="title"/>
          </p:nvPr>
        </p:nvSpPr>
        <p:spPr>
          <a:xfrm>
            <a:off x="311700" y="520294"/>
            <a:ext cx="8520600" cy="42954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600" b="1" dirty="0">
                <a:latin typeface="Montserrat"/>
                <a:ea typeface="Montserrat"/>
                <a:cs typeface="Montserrat"/>
                <a:sym typeface="Montserrat"/>
              </a:rPr>
              <a:t>Engineer features &amp; improve model</a:t>
            </a:r>
            <a:endParaRPr sz="26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Brainstorm possible features</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Select the set of features that will maximize the accuracy of the model.</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Use ensemble methods to improve model performance</a:t>
            </a:r>
            <a:endParaRPr sz="1800" dirty="0">
              <a:latin typeface="Montserrat"/>
              <a:ea typeface="Montserrat"/>
              <a:cs typeface="Montserrat"/>
              <a:sym typeface="Montserrat"/>
            </a:endParaRPr>
          </a:p>
          <a:p>
            <a:pPr marL="0" lvl="0" indent="0" algn="l" rtl="0">
              <a:spcBef>
                <a:spcPts val="0"/>
              </a:spcBef>
              <a:spcAft>
                <a:spcPts val="0"/>
              </a:spcAft>
              <a:buNone/>
            </a:pPr>
            <a:endParaRPr sz="2400" dirty="0">
              <a:latin typeface="Montserrat"/>
              <a:ea typeface="Montserrat"/>
              <a:cs typeface="Montserrat"/>
              <a:sym typeface="Montserrat"/>
            </a:endParaRPr>
          </a:p>
          <a:p>
            <a:pPr marL="0" lvl="0" indent="0" algn="l" rtl="0">
              <a:spcBef>
                <a:spcPts val="0"/>
              </a:spcBef>
              <a:spcAft>
                <a:spcPts val="0"/>
              </a:spcAft>
              <a:buNone/>
            </a:pPr>
            <a:r>
              <a:rPr lang="en" sz="2600" b="1" dirty="0">
                <a:latin typeface="Montserrat"/>
                <a:ea typeface="Montserrat"/>
                <a:cs typeface="Montserrat"/>
                <a:sym typeface="Montserrat"/>
              </a:rPr>
              <a:t>Make decisions &amp; design user experience</a:t>
            </a:r>
            <a:endParaRPr sz="26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Trigger UX messages to customers</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Trigger messages to employees or partners</a:t>
            </a:r>
            <a:endParaRPr sz="1800" dirty="0">
              <a:latin typeface="Montserrat"/>
              <a:ea typeface="Montserrat"/>
              <a:cs typeface="Montserrat"/>
              <a:sym typeface="Montserrat"/>
            </a:endParaRPr>
          </a:p>
          <a:p>
            <a:pPr marL="457200" lvl="0" indent="-342900" algn="l" rtl="0">
              <a:lnSpc>
                <a:spcPct val="115000"/>
              </a:lnSpc>
              <a:spcBef>
                <a:spcPts val="0"/>
              </a:spcBef>
              <a:spcAft>
                <a:spcPts val="0"/>
              </a:spcAft>
              <a:buSzPts val="1800"/>
              <a:buFont typeface="Montserrat"/>
              <a:buChar char="●"/>
            </a:pPr>
            <a:r>
              <a:rPr lang="en" sz="1800" dirty="0">
                <a:latin typeface="Montserrat"/>
                <a:ea typeface="Montserrat"/>
                <a:cs typeface="Montserrat"/>
                <a:sym typeface="Montserrat"/>
              </a:rPr>
              <a:t>Automatically update UI dashboards based on model outputs</a:t>
            </a:r>
            <a:endParaRPr sz="1800" dirty="0">
              <a:latin typeface="Montserrat"/>
              <a:ea typeface="Montserrat"/>
              <a:cs typeface="Montserrat"/>
              <a:sym typeface="Montserrat"/>
            </a:endParaRPr>
          </a:p>
          <a:p>
            <a:pPr marL="457200" lvl="0" indent="0" algn="l" rtl="0">
              <a:lnSpc>
                <a:spcPct val="115000"/>
              </a:lnSpc>
              <a:spcBef>
                <a:spcPts val="0"/>
              </a:spcBef>
              <a:spcAft>
                <a:spcPts val="0"/>
              </a:spcAft>
              <a:buNone/>
            </a:pPr>
            <a:endParaRPr sz="1800" dirty="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227025" y="110025"/>
            <a:ext cx="8689950" cy="46749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dirty="0">
                <a:solidFill>
                  <a:schemeClr val="dk1"/>
                </a:solidFill>
                <a:latin typeface="Montserrat"/>
                <a:ea typeface="Montserrat"/>
                <a:cs typeface="Montserrat"/>
                <a:sym typeface="Montserrat"/>
              </a:rPr>
              <a:t>Pain Points and Customer Experience Mapping</a:t>
            </a:r>
            <a:endParaRPr sz="2600" dirty="0">
              <a:solidFill>
                <a:schemeClr val="dk1"/>
              </a:solidFill>
              <a:latin typeface="Montserrat"/>
              <a:ea typeface="Montserrat"/>
              <a:cs typeface="Montserrat"/>
              <a:sym typeface="Montserrat"/>
            </a:endParaRPr>
          </a:p>
        </p:txBody>
      </p:sp>
      <p:graphicFrame>
        <p:nvGraphicFramePr>
          <p:cNvPr id="64" name="Google Shape;64;p14"/>
          <p:cNvGraphicFramePr/>
          <p:nvPr/>
        </p:nvGraphicFramePr>
        <p:xfrm>
          <a:off x="182750" y="677350"/>
          <a:ext cx="8689950" cy="4240625"/>
        </p:xfrm>
        <a:graphic>
          <a:graphicData uri="http://schemas.openxmlformats.org/drawingml/2006/table">
            <a:tbl>
              <a:tblPr>
                <a:noFill/>
                <a:tableStyleId>{8CFA2987-EC7C-453C-9C4F-0DE8E3394C00}</a:tableStyleId>
              </a:tblPr>
              <a:tblGrid>
                <a:gridCol w="1102250">
                  <a:extLst>
                    <a:ext uri="{9D8B030D-6E8A-4147-A177-3AD203B41FA5}">
                      <a16:colId xmlns:a16="http://schemas.microsoft.com/office/drawing/2014/main" val="20000"/>
                    </a:ext>
                  </a:extLst>
                </a:gridCol>
                <a:gridCol w="1507650">
                  <a:extLst>
                    <a:ext uri="{9D8B030D-6E8A-4147-A177-3AD203B41FA5}">
                      <a16:colId xmlns:a16="http://schemas.microsoft.com/office/drawing/2014/main" val="20001"/>
                    </a:ext>
                  </a:extLst>
                </a:gridCol>
                <a:gridCol w="1314350">
                  <a:extLst>
                    <a:ext uri="{9D8B030D-6E8A-4147-A177-3AD203B41FA5}">
                      <a16:colId xmlns:a16="http://schemas.microsoft.com/office/drawing/2014/main" val="20002"/>
                    </a:ext>
                  </a:extLst>
                </a:gridCol>
                <a:gridCol w="1141850">
                  <a:extLst>
                    <a:ext uri="{9D8B030D-6E8A-4147-A177-3AD203B41FA5}">
                      <a16:colId xmlns:a16="http://schemas.microsoft.com/office/drawing/2014/main" val="20003"/>
                    </a:ext>
                  </a:extLst>
                </a:gridCol>
                <a:gridCol w="1141000">
                  <a:extLst>
                    <a:ext uri="{9D8B030D-6E8A-4147-A177-3AD203B41FA5}">
                      <a16:colId xmlns:a16="http://schemas.microsoft.com/office/drawing/2014/main" val="20004"/>
                    </a:ext>
                  </a:extLst>
                </a:gridCol>
                <a:gridCol w="1241425">
                  <a:extLst>
                    <a:ext uri="{9D8B030D-6E8A-4147-A177-3AD203B41FA5}">
                      <a16:colId xmlns:a16="http://schemas.microsoft.com/office/drawing/2014/main" val="20005"/>
                    </a:ext>
                  </a:extLst>
                </a:gridCol>
                <a:gridCol w="1241425">
                  <a:extLst>
                    <a:ext uri="{9D8B030D-6E8A-4147-A177-3AD203B41FA5}">
                      <a16:colId xmlns:a16="http://schemas.microsoft.com/office/drawing/2014/main" val="20006"/>
                    </a:ext>
                  </a:extLst>
                </a:gridCol>
              </a:tblGrid>
              <a:tr h="402000">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Customer Experience </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Contextualize</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Assist</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Depict</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Navigate</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Track</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Meet</a:t>
                      </a:r>
                      <a:endParaRPr sz="1000" b="1">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1853350">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Riders</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Inaccurate GPS contextualization led to the pickup location being slightly off, causing the rider to walk extra steps in discomfort.</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GPS routing to a location the rider had no access to, causing confusion and the need for additional communication with the driver.</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Incorrect depiction of the pickup location on the driver's app, leading to confusion and a phone call to coordinate.</a:t>
                      </a:r>
                      <a:endParaRPr sz="1000">
                        <a:solidFill>
                          <a:schemeClr val="dk1"/>
                        </a:solidFill>
                        <a:latin typeface="Montserrat"/>
                        <a:ea typeface="Montserrat"/>
                        <a:cs typeface="Montserrat"/>
                        <a:sym typeface="Montserrat"/>
                      </a:endParaRPr>
                    </a:p>
                    <a:p>
                      <a:pPr marL="0" lvl="0" indent="0" algn="l" rtl="0">
                        <a:spcBef>
                          <a:spcPts val="0"/>
                        </a:spcBef>
                        <a:spcAft>
                          <a:spcPts val="0"/>
                        </a:spcAft>
                        <a:buNone/>
                      </a:pPr>
                      <a:endParaRPr sz="1000" b="1">
                        <a:solidFill>
                          <a:schemeClr val="dk1"/>
                        </a:solidFill>
                        <a:latin typeface="Montserrat"/>
                        <a:ea typeface="Montserrat"/>
                        <a:cs typeface="Montserrat"/>
                        <a:sym typeface="Montserrat"/>
                      </a:endParaRPr>
                    </a:p>
                    <a:p>
                      <a:pPr marL="0" lvl="0" indent="0" algn="l" rtl="0">
                        <a:spcBef>
                          <a:spcPts val="0"/>
                        </a:spcBef>
                        <a:spcAft>
                          <a:spcPts val="0"/>
                        </a:spcAft>
                        <a:buNone/>
                      </a:pP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Mismatched pickup locations, requiring the rider to cross a busy street, causing inconvenience and potential safety concerns.</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Inaccurate tracking information and congestion affecting the driver's GPS location data, leading to frustration and canceled rides.</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Congested rideshare pickup areas make it difficult for the rider to find the right car, causing delays and confusion.</a:t>
                      </a:r>
                      <a:endParaRPr sz="1000">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1893725">
                <a:tc>
                  <a:txBody>
                    <a:bodyPr/>
                    <a:lstStyle/>
                    <a:p>
                      <a:pPr marL="0" lvl="0" indent="0" algn="l" rtl="0">
                        <a:spcBef>
                          <a:spcPts val="0"/>
                        </a:spcBef>
                        <a:spcAft>
                          <a:spcPts val="0"/>
                        </a:spcAft>
                        <a:buNone/>
                      </a:pPr>
                      <a:r>
                        <a:rPr lang="en" sz="1000" b="1">
                          <a:solidFill>
                            <a:schemeClr val="dk1"/>
                          </a:solidFill>
                          <a:latin typeface="Montserrat"/>
                          <a:ea typeface="Montserrat"/>
                          <a:cs typeface="Montserrat"/>
                          <a:sym typeface="Montserrat"/>
                        </a:rPr>
                        <a:t>Drivers</a:t>
                      </a:r>
                      <a:endParaRPr sz="1000" b="1">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Drivers face frustration when the rider is not at the expected pickup location, leading to wasted time and potential low ratings.</a:t>
                      </a:r>
                      <a:endParaRPr sz="1000">
                        <a:solidFill>
                          <a:schemeClr val="dk1"/>
                        </a:solidFill>
                        <a:latin typeface="Montserrat SemiBold"/>
                        <a:ea typeface="Montserrat SemiBold"/>
                        <a:cs typeface="Montserrat SemiBold"/>
                        <a:sym typeface="Montserrat SemiBold"/>
                      </a:endParaRPr>
                    </a:p>
                    <a:p>
                      <a:pPr marL="0" lvl="0" indent="0" algn="l" rtl="0">
                        <a:spcBef>
                          <a:spcPts val="0"/>
                        </a:spcBef>
                        <a:spcAft>
                          <a:spcPts val="0"/>
                        </a:spcAft>
                        <a:buNone/>
                      </a:pP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Drivers experience delays and frustration due to unexpected traffic conditions caused by rerouting.</a:t>
                      </a:r>
                      <a:endParaRPr sz="1000">
                        <a:solidFill>
                          <a:schemeClr val="dk1"/>
                        </a:solidFill>
                        <a:latin typeface="Montserrat"/>
                        <a:ea typeface="Montserrat"/>
                        <a:cs typeface="Montserrat"/>
                        <a:sym typeface="Montserrat"/>
                      </a:endParaRPr>
                    </a:p>
                    <a:p>
                      <a:pPr marL="0" lvl="0" indent="0" algn="l" rtl="0">
                        <a:spcBef>
                          <a:spcPts val="0"/>
                        </a:spcBef>
                        <a:spcAft>
                          <a:spcPts val="0"/>
                        </a:spcAft>
                        <a:buNone/>
                      </a:pPr>
                      <a:endParaRPr sz="1000">
                        <a:solidFill>
                          <a:schemeClr val="dk1"/>
                        </a:solidFill>
                        <a:latin typeface="Montserrat SemiBold"/>
                        <a:ea typeface="Montserrat SemiBold"/>
                        <a:cs typeface="Montserrat SemiBold"/>
                        <a:sym typeface="Montserrat SemiBold"/>
                      </a:endParaRPr>
                    </a:p>
                    <a:p>
                      <a:pPr marL="0" lvl="0" indent="0" algn="l" rtl="0">
                        <a:spcBef>
                          <a:spcPts val="0"/>
                        </a:spcBef>
                        <a:spcAft>
                          <a:spcPts val="0"/>
                        </a:spcAft>
                        <a:buNone/>
                      </a:pP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Drivers face challenges in avoiding distractions and potential safety hazards when making phone calls to coordinate pickups.</a:t>
                      </a:r>
                      <a:endParaRPr sz="1000">
                        <a:solidFill>
                          <a:schemeClr val="dk1"/>
                        </a:solidFill>
                        <a:latin typeface="Montserrat"/>
                        <a:ea typeface="Montserrat"/>
                        <a:cs typeface="Montserrat"/>
                        <a:sym typeface="Montserrat"/>
                      </a:endParaRPr>
                    </a:p>
                    <a:p>
                      <a:pPr marL="0" lvl="0" indent="0" algn="l" rtl="0">
                        <a:spcBef>
                          <a:spcPts val="0"/>
                        </a:spcBef>
                        <a:spcAft>
                          <a:spcPts val="0"/>
                        </a:spcAft>
                        <a:buNone/>
                      </a:pP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Drivers encounter difficulties in reaching the pickup location efficiently, leading to delays and potential safety issues.</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Drivers face dissatisfaction and potential financial loss due to canceled rides and concerns about future cancellations.</a:t>
                      </a:r>
                      <a:endParaRPr sz="100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sz="1000">
                          <a:solidFill>
                            <a:schemeClr val="dk1"/>
                          </a:solidFill>
                          <a:latin typeface="Montserrat"/>
                          <a:ea typeface="Montserrat"/>
                          <a:cs typeface="Montserrat"/>
                          <a:sym typeface="Montserrat"/>
                        </a:rPr>
                        <a:t>Lack of information and congestion make it challenging for drivers to identify their riders efficiently, leading to delays and anxiety.</a:t>
                      </a:r>
                      <a:endParaRPr sz="1000">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p:nvPr/>
        </p:nvSpPr>
        <p:spPr>
          <a:xfrm>
            <a:off x="405000" y="96253"/>
            <a:ext cx="8334000" cy="6121389"/>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400"/>
              </a:spcBef>
              <a:spcAft>
                <a:spcPts val="0"/>
              </a:spcAft>
              <a:buNone/>
            </a:pPr>
            <a:r>
              <a:rPr lang="en" sz="2600" dirty="0">
                <a:solidFill>
                  <a:schemeClr val="dk1"/>
                </a:solidFill>
                <a:latin typeface="Montserrat"/>
                <a:ea typeface="Montserrat"/>
                <a:cs typeface="Montserrat"/>
                <a:sym typeface="Montserrat"/>
              </a:rPr>
              <a:t>Ideal Pickup Experience for Each Driver Persona</a:t>
            </a:r>
            <a:endParaRPr sz="10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chemeClr val="accent6"/>
                </a:solidFill>
                <a:latin typeface="Montserrat"/>
                <a:ea typeface="Montserrat"/>
                <a:cs typeface="Montserrat"/>
                <a:sym typeface="Montserrat"/>
              </a:rPr>
              <a:t>Hobbyist Drivers</a:t>
            </a:r>
            <a:r>
              <a:rPr lang="en" sz="1200" b="1" dirty="0">
                <a:solidFill>
                  <a:schemeClr val="dk1"/>
                </a:solidFill>
                <a:latin typeface="Montserrat"/>
                <a:ea typeface="Montserrat"/>
                <a:cs typeface="Montserrat"/>
                <a:sym typeface="Montserrat"/>
              </a:rPr>
              <a:t>: </a:t>
            </a:r>
            <a:r>
              <a:rPr lang="en" sz="1200" dirty="0">
                <a:solidFill>
                  <a:schemeClr val="dk1"/>
                </a:solidFill>
                <a:latin typeface="Montserrat"/>
                <a:ea typeface="Montserrat"/>
                <a:cs typeface="Montserrat"/>
                <a:sym typeface="Montserrat"/>
              </a:rPr>
              <a:t>Flexible and satisfying experience despite lower usage volume.</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UberX/Black Drivers (Specialized Vehicles):</a:t>
            </a:r>
            <a:r>
              <a:rPr lang="en" sz="1200" b="1" dirty="0">
                <a:solidFill>
                  <a:schemeClr val="dk1"/>
                </a:solidFill>
                <a:latin typeface="Montserrat"/>
                <a:ea typeface="Montserrat"/>
                <a:cs typeface="Montserrat"/>
                <a:sym typeface="Montserrat"/>
              </a:rPr>
              <a:t> </a:t>
            </a:r>
            <a:r>
              <a:rPr lang="en" sz="1200" dirty="0">
                <a:solidFill>
                  <a:schemeClr val="dk1"/>
                </a:solidFill>
                <a:latin typeface="Montserrat"/>
                <a:ea typeface="Montserrat"/>
                <a:cs typeface="Montserrat"/>
                <a:sym typeface="Montserrat"/>
              </a:rPr>
              <a:t>High-quality and professional service for premium riders.</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Moto Drivers:</a:t>
            </a:r>
            <a:r>
              <a:rPr lang="en" sz="1200" b="1" dirty="0">
                <a:solidFill>
                  <a:schemeClr val="dk1"/>
                </a:solidFill>
                <a:latin typeface="Montserrat"/>
                <a:ea typeface="Montserrat"/>
                <a:cs typeface="Montserrat"/>
                <a:sym typeface="Montserrat"/>
              </a:rPr>
              <a:t> </a:t>
            </a:r>
            <a:r>
              <a:rPr lang="en" sz="1200" dirty="0">
                <a:solidFill>
                  <a:schemeClr val="dk1"/>
                </a:solidFill>
                <a:latin typeface="Montserrat"/>
                <a:ea typeface="Montserrat"/>
                <a:cs typeface="Montserrat"/>
                <a:sym typeface="Montserrat"/>
              </a:rPr>
              <a:t>Addressing scale issues for efficient service.</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Regular Drivers (Driving for a Living):</a:t>
            </a:r>
            <a:r>
              <a:rPr lang="en" sz="1200" dirty="0">
                <a:solidFill>
                  <a:schemeClr val="dk1"/>
                </a:solidFill>
                <a:latin typeface="Montserrat"/>
                <a:ea typeface="Montserrat"/>
                <a:cs typeface="Montserrat"/>
                <a:sym typeface="Montserrat"/>
              </a:rPr>
              <a:t>Maximizing efficiency to reduce wait times and fuel wastage.</a:t>
            </a:r>
          </a:p>
          <a:p>
            <a:pPr marL="0" lvl="0" indent="0" algn="l" rtl="0">
              <a:lnSpc>
                <a:spcPct val="115000"/>
              </a:lnSpc>
              <a:spcBef>
                <a:spcPts val="1400"/>
              </a:spcBef>
              <a:spcAft>
                <a:spcPts val="0"/>
              </a:spcAft>
              <a:buNone/>
            </a:pP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GB" sz="2600" dirty="0">
                <a:solidFill>
                  <a:schemeClr val="dk1"/>
                </a:solidFill>
                <a:latin typeface="Montserrat"/>
                <a:ea typeface="Montserrat"/>
                <a:cs typeface="Montserrat"/>
                <a:sym typeface="Montserrat"/>
              </a:rPr>
              <a:t>Ideal Pickup Experience for Each Rider Persona</a:t>
            </a: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Frequent Riders (Commuters): </a:t>
            </a:r>
            <a:r>
              <a:rPr lang="en" sz="1200" dirty="0">
                <a:solidFill>
                  <a:schemeClr val="dk1"/>
                </a:solidFill>
                <a:latin typeface="Montserrat"/>
                <a:ea typeface="Montserrat"/>
                <a:cs typeface="Montserrat"/>
                <a:sym typeface="Montserrat"/>
              </a:rPr>
              <a:t>Quick and reliable pickups for daily commuting needs.</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Social Riders (Functions/Concerts):</a:t>
            </a:r>
            <a:r>
              <a:rPr lang="en" sz="1200" dirty="0">
                <a:solidFill>
                  <a:schemeClr val="dk1"/>
                </a:solidFill>
                <a:latin typeface="Montserrat"/>
                <a:ea typeface="Montserrat"/>
                <a:cs typeface="Montserrat"/>
                <a:sym typeface="Montserrat"/>
              </a:rPr>
              <a:t>Timely pickups at busy venues during late hours.</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r>
              <a:rPr lang="en" sz="1200" b="1" dirty="0">
                <a:solidFill>
                  <a:srgbClr val="FFFF00"/>
                </a:solidFill>
                <a:latin typeface="Montserrat"/>
                <a:ea typeface="Montserrat"/>
                <a:cs typeface="Montserrat"/>
                <a:sym typeface="Montserrat"/>
              </a:rPr>
              <a:t>Infrequent Uber Users (New Riders): </a:t>
            </a:r>
            <a:r>
              <a:rPr lang="en" sz="1200" dirty="0">
                <a:solidFill>
                  <a:schemeClr val="dk1"/>
                </a:solidFill>
                <a:latin typeface="Montserrat"/>
                <a:ea typeface="Montserrat"/>
                <a:cs typeface="Montserrat"/>
                <a:sym typeface="Montserrat"/>
              </a:rPr>
              <a:t>Easy identification of pickup points and a seamless ride.</a:t>
            </a:r>
            <a:endParaRPr sz="12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endParaRPr sz="1100" dirty="0">
              <a:solidFill>
                <a:schemeClr val="dk1"/>
              </a:solidFill>
              <a:latin typeface="Montserrat"/>
              <a:ea typeface="Montserrat"/>
              <a:cs typeface="Montserrat"/>
              <a:sym typeface="Montserrat"/>
            </a:endParaRPr>
          </a:p>
          <a:p>
            <a:pPr marL="0" lvl="0" indent="0" algn="l" rtl="0">
              <a:lnSpc>
                <a:spcPct val="115000"/>
              </a:lnSpc>
              <a:spcBef>
                <a:spcPts val="1200"/>
              </a:spcBef>
              <a:spcAft>
                <a:spcPts val="0"/>
              </a:spcAft>
              <a:buNone/>
            </a:pPr>
            <a:endParaRPr sz="1100" dirty="0">
              <a:solidFill>
                <a:schemeClr val="dk1"/>
              </a:solidFill>
              <a:latin typeface="Montserrat"/>
              <a:ea typeface="Montserrat"/>
              <a:cs typeface="Montserrat"/>
              <a:sym typeface="Montserrat"/>
            </a:endParaRPr>
          </a:p>
          <a:p>
            <a:pPr marL="0" lvl="0" indent="0" algn="l" rtl="0">
              <a:lnSpc>
                <a:spcPct val="115000"/>
              </a:lnSpc>
              <a:spcBef>
                <a:spcPts val="1400"/>
              </a:spcBef>
              <a:spcAft>
                <a:spcPts val="0"/>
              </a:spcAft>
              <a:buNone/>
            </a:pPr>
            <a:endParaRPr sz="1300" b="1" dirty="0">
              <a:solidFill>
                <a:schemeClr val="dk1"/>
              </a:solidFill>
            </a:endParaRPr>
          </a:p>
          <a:p>
            <a:pPr marL="0" lvl="0" indent="0" algn="l" rtl="0">
              <a:spcBef>
                <a:spcPts val="400"/>
              </a:spcBef>
              <a:spcAft>
                <a:spcPts val="0"/>
              </a:spcAft>
              <a:buNone/>
            </a:pPr>
            <a:endParaRPr sz="1100" dirty="0"/>
          </a:p>
          <a:p>
            <a:pPr marL="0" lvl="0" indent="0" algn="l" rtl="0">
              <a:spcBef>
                <a:spcPts val="0"/>
              </a:spcBef>
              <a:spcAft>
                <a:spcPts val="0"/>
              </a:spcAft>
              <a:buNone/>
            </a:pPr>
            <a:endParaRPr sz="1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p:nvPr/>
        </p:nvSpPr>
        <p:spPr>
          <a:xfrm>
            <a:off x="119275" y="215275"/>
            <a:ext cx="69900" cy="5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lt2"/>
              </a:solidFill>
            </a:endParaRPr>
          </a:p>
        </p:txBody>
      </p:sp>
      <p:pic>
        <p:nvPicPr>
          <p:cNvPr id="75" name="Google Shape;75;p16"/>
          <p:cNvPicPr preferRelativeResize="0"/>
          <p:nvPr/>
        </p:nvPicPr>
        <p:blipFill>
          <a:blip r:embed="rId3">
            <a:alphaModFix/>
          </a:blip>
          <a:stretch>
            <a:fillRect/>
          </a:stretch>
        </p:blipFill>
        <p:spPr>
          <a:xfrm>
            <a:off x="152400" y="866950"/>
            <a:ext cx="8839199" cy="3688900"/>
          </a:xfrm>
          <a:prstGeom prst="rect">
            <a:avLst/>
          </a:prstGeom>
          <a:noFill/>
          <a:ln>
            <a:noFill/>
          </a:ln>
        </p:spPr>
      </p:pic>
      <p:sp>
        <p:nvSpPr>
          <p:cNvPr id="76" name="Google Shape;76;p16"/>
          <p:cNvSpPr txBox="1"/>
          <p:nvPr/>
        </p:nvSpPr>
        <p:spPr>
          <a:xfrm>
            <a:off x="1108425" y="133825"/>
            <a:ext cx="6997800" cy="3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700">
                <a:solidFill>
                  <a:schemeClr val="dk1"/>
                </a:solidFill>
                <a:latin typeface="Calibri"/>
                <a:ea typeface="Calibri"/>
                <a:cs typeface="Calibri"/>
                <a:sym typeface="Calibri"/>
              </a:rPr>
              <a:t>Personas and ideal pick up experience for riders</a:t>
            </a:r>
            <a:endParaRPr sz="2700">
              <a:solidFill>
                <a:schemeClr val="dk1"/>
              </a:solidFill>
              <a:latin typeface="Calibri"/>
              <a:ea typeface="Calibri"/>
              <a:cs typeface="Calibri"/>
              <a:sym typeface="Calibri"/>
            </a:endParaRPr>
          </a:p>
          <a:p>
            <a:pPr marL="0" lvl="0" indent="0" algn="l" rtl="0">
              <a:spcBef>
                <a:spcPts val="0"/>
              </a:spcBef>
              <a:spcAft>
                <a:spcPts val="0"/>
              </a:spcAft>
              <a:buNone/>
            </a:pPr>
            <a:endParaRPr sz="1800">
              <a:solidFill>
                <a:schemeClr val="lt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152400" y="773850"/>
            <a:ext cx="8839200" cy="3351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8"/>
          <p:cNvPicPr preferRelativeResize="0"/>
          <p:nvPr/>
        </p:nvPicPr>
        <p:blipFill>
          <a:blip r:embed="rId3">
            <a:alphaModFix/>
          </a:blip>
          <a:stretch>
            <a:fillRect/>
          </a:stretch>
        </p:blipFill>
        <p:spPr>
          <a:xfrm>
            <a:off x="414825" y="897600"/>
            <a:ext cx="8216274" cy="4014175"/>
          </a:xfrm>
          <a:prstGeom prst="rect">
            <a:avLst/>
          </a:prstGeom>
          <a:noFill/>
          <a:ln>
            <a:noFill/>
          </a:ln>
        </p:spPr>
      </p:pic>
      <p:sp>
        <p:nvSpPr>
          <p:cNvPr id="88" name="Google Shape;88;p18"/>
          <p:cNvSpPr txBox="1"/>
          <p:nvPr/>
        </p:nvSpPr>
        <p:spPr>
          <a:xfrm>
            <a:off x="598950" y="231725"/>
            <a:ext cx="7946100" cy="4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dk1"/>
                </a:solidFill>
                <a:latin typeface="Montserrat" panose="00000500000000000000" pitchFamily="2" charset="0"/>
                <a:ea typeface="Calibri"/>
                <a:cs typeface="Calibri"/>
                <a:sym typeface="Calibri"/>
              </a:rPr>
              <a:t>Personas and Ideal Pickup Experience for Drivers</a:t>
            </a:r>
            <a:endParaRPr sz="2400" dirty="0">
              <a:solidFill>
                <a:schemeClr val="lt2"/>
              </a:solidFill>
              <a:latin typeface="Montserrat" panose="000005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19"/>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94" name="Google Shape;94;p19"/>
          <p:cNvSpPr txBox="1">
            <a:spLocks noGrp="1"/>
          </p:cNvSpPr>
          <p:nvPr>
            <p:ph type="title"/>
          </p:nvPr>
        </p:nvSpPr>
        <p:spPr>
          <a:xfrm>
            <a:off x="0" y="114419"/>
            <a:ext cx="8595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Montserrat SemiBold"/>
                <a:ea typeface="Montserrat SemiBold"/>
                <a:cs typeface="Montserrat SemiBold"/>
                <a:sym typeface="Montserrat SemiBold"/>
              </a:rPr>
              <a:t>A Hypothesis-Driven Approach for Enhancing Rider Pickup Location Prediction</a:t>
            </a:r>
            <a:endParaRPr sz="1600" dirty="0">
              <a:latin typeface="Montserrat SemiBold"/>
              <a:ea typeface="Montserrat SemiBold"/>
              <a:cs typeface="Montserrat SemiBold"/>
              <a:sym typeface="Montserrat SemiBold"/>
            </a:endParaRPr>
          </a:p>
        </p:txBody>
      </p:sp>
      <p:graphicFrame>
        <p:nvGraphicFramePr>
          <p:cNvPr id="95" name="Google Shape;95;p19"/>
          <p:cNvGraphicFramePr/>
          <p:nvPr/>
        </p:nvGraphicFramePr>
        <p:xfrm>
          <a:off x="94950" y="566450"/>
          <a:ext cx="8954075" cy="4411370"/>
        </p:xfrm>
        <a:graphic>
          <a:graphicData uri="http://schemas.openxmlformats.org/drawingml/2006/table">
            <a:tbl>
              <a:tblPr>
                <a:noFill/>
                <a:tableStyleId>{8CFA2987-EC7C-453C-9C4F-0DE8E3394C00}</a:tableStyleId>
              </a:tblPr>
              <a:tblGrid>
                <a:gridCol w="2353525">
                  <a:extLst>
                    <a:ext uri="{9D8B030D-6E8A-4147-A177-3AD203B41FA5}">
                      <a16:colId xmlns:a16="http://schemas.microsoft.com/office/drawing/2014/main" val="20000"/>
                    </a:ext>
                  </a:extLst>
                </a:gridCol>
                <a:gridCol w="4161725">
                  <a:extLst>
                    <a:ext uri="{9D8B030D-6E8A-4147-A177-3AD203B41FA5}">
                      <a16:colId xmlns:a16="http://schemas.microsoft.com/office/drawing/2014/main" val="20001"/>
                    </a:ext>
                  </a:extLst>
                </a:gridCol>
                <a:gridCol w="2438825">
                  <a:extLst>
                    <a:ext uri="{9D8B030D-6E8A-4147-A177-3AD203B41FA5}">
                      <a16:colId xmlns:a16="http://schemas.microsoft.com/office/drawing/2014/main" val="20002"/>
                    </a:ext>
                  </a:extLst>
                </a:gridCol>
              </a:tblGrid>
              <a:tr h="558975">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HYPOTHESIS</a:t>
                      </a:r>
                      <a:endParaRPr>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EXPLANATION</a:t>
                      </a:r>
                      <a:endParaRPr>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EXAMPLE</a:t>
                      </a:r>
                      <a:endParaRPr>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0"/>
                  </a:ext>
                </a:extLst>
              </a:tr>
              <a:tr h="1240425">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Repeated Pickup Locations</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Riders tend to request pickups from the same locations at specific times of the day or on specific days. By identifying locations that a rider has used multiple times, Uber can mark as likely pickup points, streamlining the prediction process.</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Commuting to work in the morning at 9 a.m. and returning home in the evening at 5 p.m.</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1"/>
                  </a:ext>
                </a:extLst>
              </a:tr>
              <a:tr h="1033650">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Match Singularities</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GPS match percentages can help predict the rider’s pickup location accurately.</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If the rider’s GPS data and cab location meet with a match of 80%, then rides can be rolled out.</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2"/>
                  </a:ext>
                </a:extLst>
              </a:tr>
              <a:tr h="1447175">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Destination Influence</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The destination entered by a rider may influence their pickup location.</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If a particular destination frequently results in ride requests from a shopping mall, Uber can improve its accuracy of predicting the location.</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3"/>
                  </a:ext>
                </a:extLst>
              </a:tr>
            </a:tbl>
          </a:graphicData>
        </a:graphic>
      </p:graphicFrame>
      <p:pic>
        <p:nvPicPr>
          <p:cNvPr id="96" name="Google Shape;96;p19"/>
          <p:cNvPicPr preferRelativeResize="0"/>
          <p:nvPr/>
        </p:nvPicPr>
        <p:blipFill>
          <a:blip r:embed="rId4">
            <a:alphaModFix/>
          </a:blip>
          <a:stretch>
            <a:fillRect/>
          </a:stretch>
        </p:blipFill>
        <p:spPr>
          <a:xfrm>
            <a:off x="8436942" y="58372"/>
            <a:ext cx="654375" cy="490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20"/>
          <p:cNvPicPr preferRelativeResize="0"/>
          <p:nvPr/>
        </p:nvPicPr>
        <p:blipFill>
          <a:blip r:embed="rId3">
            <a:alphaModFix amt="2000"/>
          </a:blip>
          <a:stretch>
            <a:fillRect/>
          </a:stretch>
        </p:blipFill>
        <p:spPr>
          <a:xfrm>
            <a:off x="0" y="0"/>
            <a:ext cx="9144003" cy="5143501"/>
          </a:xfrm>
          <a:prstGeom prst="rect">
            <a:avLst/>
          </a:prstGeom>
          <a:noFill/>
          <a:ln>
            <a:noFill/>
          </a:ln>
        </p:spPr>
      </p:pic>
      <p:graphicFrame>
        <p:nvGraphicFramePr>
          <p:cNvPr id="102" name="Google Shape;102;p20"/>
          <p:cNvGraphicFramePr/>
          <p:nvPr/>
        </p:nvGraphicFramePr>
        <p:xfrm>
          <a:off x="94950" y="667650"/>
          <a:ext cx="8954075" cy="4197650"/>
        </p:xfrm>
        <a:graphic>
          <a:graphicData uri="http://schemas.openxmlformats.org/drawingml/2006/table">
            <a:tbl>
              <a:tblPr>
                <a:noFill/>
                <a:tableStyleId>{8CFA2987-EC7C-453C-9C4F-0DE8E3394C00}</a:tableStyleId>
              </a:tblPr>
              <a:tblGrid>
                <a:gridCol w="2052825">
                  <a:extLst>
                    <a:ext uri="{9D8B030D-6E8A-4147-A177-3AD203B41FA5}">
                      <a16:colId xmlns:a16="http://schemas.microsoft.com/office/drawing/2014/main" val="20000"/>
                    </a:ext>
                  </a:extLst>
                </a:gridCol>
                <a:gridCol w="4003475">
                  <a:extLst>
                    <a:ext uri="{9D8B030D-6E8A-4147-A177-3AD203B41FA5}">
                      <a16:colId xmlns:a16="http://schemas.microsoft.com/office/drawing/2014/main" val="20001"/>
                    </a:ext>
                  </a:extLst>
                </a:gridCol>
                <a:gridCol w="2897775">
                  <a:extLst>
                    <a:ext uri="{9D8B030D-6E8A-4147-A177-3AD203B41FA5}">
                      <a16:colId xmlns:a16="http://schemas.microsoft.com/office/drawing/2014/main" val="20002"/>
                    </a:ext>
                  </a:extLst>
                </a:gridCol>
              </a:tblGrid>
              <a:tr h="494450">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HYPOTHESIS</a:t>
                      </a:r>
                      <a:endParaRPr>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EXPLANATION</a:t>
                      </a:r>
                      <a:endParaRPr>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Montserrat SemiBold"/>
                          <a:ea typeface="Montserrat SemiBold"/>
                          <a:cs typeface="Montserrat SemiBold"/>
                          <a:sym typeface="Montserrat SemiBold"/>
                        </a:rPr>
                        <a:t>EXAMPLE</a:t>
                      </a:r>
                      <a:endParaRPr>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0"/>
                  </a:ext>
                </a:extLst>
              </a:tr>
              <a:tr h="494450">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Data Pooling</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Incorporating data from subsidiary data from services can be used in predictive modeling.</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Uber Pool</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1"/>
                  </a:ext>
                </a:extLst>
              </a:tr>
              <a:tr h="494450">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Multidimensional Feedback Mechanism</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A multidimensional feedback mechanism can be used where exact matches can be made. Multiple Regressions of real-time data can exactly map the driver with the rider. This ongoing analysis helps Uber continuously improve its predictions.</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Real-time factors like traffic, time of day, and past behavior.</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Weather Influence</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Weather conditions can affect pickup locations, with more requests from indoor locations during bad weather.</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During monsoon, users might prefer pickups from indoor locations or areas with shelter. </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3"/>
                  </a:ext>
                </a:extLst>
              </a:tr>
              <a:tr h="494450">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Recent Drop-off Indicator</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If a rider was recently dropped off at a location, it was likely that they were requesting a ride nearby an hour later.</a:t>
                      </a:r>
                      <a:endParaRPr sz="1300">
                        <a:solidFill>
                          <a:schemeClr val="dk1"/>
                        </a:solidFill>
                        <a:latin typeface="Montserrat SemiBold"/>
                        <a:ea typeface="Montserrat SemiBold"/>
                        <a:cs typeface="Montserrat SemiBold"/>
                        <a:sym typeface="Montserrat SemiBold"/>
                      </a:endParaRPr>
                    </a:p>
                  </a:txBody>
                  <a:tcPr marL="91425" marR="91425" marT="91425" marB="91425"/>
                </a:tc>
                <a:tc>
                  <a:txBody>
                    <a:bodyPr/>
                    <a:lstStyle/>
                    <a:p>
                      <a:pPr marL="0" lvl="0" indent="0" algn="ctr" rtl="0">
                        <a:spcBef>
                          <a:spcPts val="0"/>
                        </a:spcBef>
                        <a:spcAft>
                          <a:spcPts val="0"/>
                        </a:spcAft>
                        <a:buNone/>
                      </a:pPr>
                      <a:endParaRPr sz="1300">
                        <a:solidFill>
                          <a:schemeClr val="dk1"/>
                        </a:solidFill>
                        <a:latin typeface="Montserrat SemiBold"/>
                        <a:ea typeface="Montserrat SemiBold"/>
                        <a:cs typeface="Montserrat SemiBold"/>
                        <a:sym typeface="Montserrat SemiBold"/>
                      </a:endParaRPr>
                    </a:p>
                    <a:p>
                      <a:pPr marL="0" lvl="0" indent="0" algn="ctr" rtl="0">
                        <a:spcBef>
                          <a:spcPts val="0"/>
                        </a:spcBef>
                        <a:spcAft>
                          <a:spcPts val="0"/>
                        </a:spcAft>
                        <a:buNone/>
                      </a:pPr>
                      <a:r>
                        <a:rPr lang="en" sz="1300">
                          <a:solidFill>
                            <a:schemeClr val="dk1"/>
                          </a:solidFill>
                          <a:latin typeface="Montserrat SemiBold"/>
                          <a:ea typeface="Montserrat SemiBold"/>
                          <a:cs typeface="Montserrat SemiBold"/>
                          <a:sym typeface="Montserrat SemiBold"/>
                        </a:rPr>
                        <a:t>Restaurants, Event Venues</a:t>
                      </a:r>
                      <a:endParaRPr sz="1300">
                        <a:solidFill>
                          <a:schemeClr val="dk1"/>
                        </a:solidFill>
                        <a:latin typeface="Montserrat SemiBold"/>
                        <a:ea typeface="Montserrat SemiBold"/>
                        <a:cs typeface="Montserrat SemiBold"/>
                        <a:sym typeface="Montserrat SemiBold"/>
                      </a:endParaRPr>
                    </a:p>
                  </a:txBody>
                  <a:tcPr marL="91425" marR="91425" marT="91425" marB="91425"/>
                </a:tc>
                <a:extLst>
                  <a:ext uri="{0D108BD9-81ED-4DB2-BD59-A6C34878D82A}">
                    <a16:rowId xmlns:a16="http://schemas.microsoft.com/office/drawing/2014/main" val="10004"/>
                  </a:ext>
                </a:extLst>
              </a:tr>
            </a:tbl>
          </a:graphicData>
        </a:graphic>
      </p:graphicFrame>
      <p:pic>
        <p:nvPicPr>
          <p:cNvPr id="103" name="Google Shape;103;p20"/>
          <p:cNvPicPr preferRelativeResize="0"/>
          <p:nvPr/>
        </p:nvPicPr>
        <p:blipFill>
          <a:blip r:embed="rId4">
            <a:alphaModFix/>
          </a:blip>
          <a:stretch>
            <a:fillRect/>
          </a:stretch>
        </p:blipFill>
        <p:spPr>
          <a:xfrm>
            <a:off x="8436942" y="88745"/>
            <a:ext cx="654375" cy="490161"/>
          </a:xfrm>
          <a:prstGeom prst="rect">
            <a:avLst/>
          </a:prstGeom>
          <a:noFill/>
          <a:ln>
            <a:noFill/>
          </a:ln>
        </p:spPr>
      </p:pic>
      <p:sp>
        <p:nvSpPr>
          <p:cNvPr id="104" name="Google Shape;104;p20"/>
          <p:cNvSpPr txBox="1">
            <a:spLocks noGrp="1"/>
          </p:cNvSpPr>
          <p:nvPr>
            <p:ph type="title"/>
          </p:nvPr>
        </p:nvSpPr>
        <p:spPr>
          <a:xfrm>
            <a:off x="0" y="103099"/>
            <a:ext cx="8595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latin typeface="Montserrat SemiBold"/>
                <a:ea typeface="Montserrat SemiBold"/>
                <a:cs typeface="Montserrat SemiBold"/>
                <a:sym typeface="Montserrat SemiBold"/>
              </a:rPr>
              <a:t>A Hypothesis-Driven Approach for Enhancing Rider Pickup Location Prediction</a:t>
            </a:r>
            <a:endParaRPr sz="1600" dirty="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21"/>
          <p:cNvPicPr preferRelativeResize="0"/>
          <p:nvPr/>
        </p:nvPicPr>
        <p:blipFill>
          <a:blip r:embed="rId3">
            <a:alphaModFix amt="2000"/>
          </a:blip>
          <a:stretch>
            <a:fillRect/>
          </a:stretch>
        </p:blipFill>
        <p:spPr>
          <a:xfrm>
            <a:off x="0" y="0"/>
            <a:ext cx="9144003" cy="5143501"/>
          </a:xfrm>
          <a:prstGeom prst="rect">
            <a:avLst/>
          </a:prstGeom>
          <a:noFill/>
          <a:ln>
            <a:noFill/>
          </a:ln>
        </p:spPr>
      </p:pic>
      <p:sp>
        <p:nvSpPr>
          <p:cNvPr id="110" name="Google Shape;110;p21"/>
          <p:cNvSpPr txBox="1">
            <a:spLocks noGrp="1"/>
          </p:cNvSpPr>
          <p:nvPr>
            <p:ph type="title"/>
          </p:nvPr>
        </p:nvSpPr>
        <p:spPr>
          <a:xfrm>
            <a:off x="311700" y="192362"/>
            <a:ext cx="8520600" cy="572700"/>
          </a:xfrm>
          <a:prstGeom prst="rect">
            <a:avLst/>
          </a:prstGeom>
        </p:spPr>
        <p:txBody>
          <a:bodyPr spcFirstLastPara="1" wrap="square" lIns="91425" tIns="91425" rIns="91425" bIns="91425" anchor="t" anchorCtr="0">
            <a:noAutofit/>
          </a:bodyPr>
          <a:lstStyle/>
          <a:p>
            <a:pPr marL="0" lvl="0" indent="0" algn="l" rtl="0">
              <a:lnSpc>
                <a:spcPct val="160000"/>
              </a:lnSpc>
              <a:spcBef>
                <a:spcPts val="0"/>
              </a:spcBef>
              <a:spcAft>
                <a:spcPts val="0"/>
              </a:spcAft>
              <a:buNone/>
            </a:pPr>
            <a:r>
              <a:rPr lang="en" sz="2600" dirty="0">
                <a:latin typeface="Montserrat" panose="00000500000000000000" pitchFamily="2" charset="0"/>
                <a:ea typeface="Roboto"/>
                <a:cs typeface="Roboto"/>
                <a:sym typeface="Roboto"/>
              </a:rPr>
              <a:t>Proposed Pickup Quality Metric</a:t>
            </a:r>
            <a:endParaRPr sz="2600" dirty="0">
              <a:latin typeface="Montserrat" panose="00000500000000000000" pitchFamily="2" charset="0"/>
            </a:endParaRPr>
          </a:p>
        </p:txBody>
      </p:sp>
      <p:sp>
        <p:nvSpPr>
          <p:cNvPr id="111" name="Google Shape;111;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1018"/>
              <a:buNone/>
            </a:pPr>
            <a:r>
              <a:rPr lang="en" sz="1295" dirty="0">
                <a:solidFill>
                  <a:schemeClr val="dk1"/>
                </a:solidFill>
                <a:latin typeface="Calibri"/>
                <a:ea typeface="Calibri"/>
                <a:cs typeface="Calibri"/>
                <a:sym typeface="Calibri"/>
              </a:rPr>
              <a:t>C</a:t>
            </a:r>
            <a:r>
              <a:rPr lang="en" sz="1295" dirty="0">
                <a:solidFill>
                  <a:schemeClr val="dk1"/>
                </a:solidFill>
                <a:latin typeface="Montserrat"/>
                <a:ea typeface="Montserrat"/>
                <a:cs typeface="Montserrat"/>
                <a:sym typeface="Montserrat"/>
              </a:rPr>
              <a:t>reating a quantitative pickup quality metric involves selecting relevant attributes and defining a scoring process. </a:t>
            </a:r>
            <a:endParaRPr sz="1295"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endParaRPr sz="1295"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r>
              <a:rPr lang="en" sz="1295" dirty="0">
                <a:solidFill>
                  <a:schemeClr val="dk1"/>
                </a:solidFill>
                <a:latin typeface="Montserrat"/>
                <a:ea typeface="Montserrat"/>
                <a:cs typeface="Montserrat"/>
                <a:sym typeface="Montserrat"/>
              </a:rPr>
              <a:t>Here's a proposed quantitative pickup quality metric using a combination of attributes derived from passive, active, and third-party signals available for Uber:</a:t>
            </a:r>
            <a:endParaRPr sz="1295"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endParaRPr sz="1295"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r>
              <a:rPr lang="en" sz="1295" b="1" dirty="0">
                <a:solidFill>
                  <a:schemeClr val="dk1"/>
                </a:solidFill>
                <a:latin typeface="Montserrat"/>
                <a:ea typeface="Montserrat"/>
                <a:cs typeface="Montserrat"/>
                <a:sym typeface="Montserrat"/>
              </a:rPr>
              <a:t>Proposed Pickup Quality Metric:</a:t>
            </a:r>
            <a:endParaRPr sz="1295" b="1"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r>
              <a:rPr lang="en" sz="1295" dirty="0">
                <a:solidFill>
                  <a:schemeClr val="dk1"/>
                </a:solidFill>
                <a:latin typeface="Montserrat"/>
                <a:ea typeface="Montserrat"/>
                <a:cs typeface="Montserrat"/>
                <a:sym typeface="Montserrat"/>
              </a:rPr>
              <a:t>Pickup Quality Score = w1 * Normalized Distance Error + w2 * Number of ETA Changes + w3 * Time Spent in Search</a:t>
            </a:r>
            <a:endParaRPr sz="1295" dirty="0">
              <a:solidFill>
                <a:schemeClr val="dk1"/>
              </a:solidFill>
              <a:latin typeface="Montserrat"/>
              <a:ea typeface="Montserrat"/>
              <a:cs typeface="Montserrat"/>
              <a:sym typeface="Montserrat"/>
            </a:endParaRPr>
          </a:p>
          <a:p>
            <a:pPr marL="0" lvl="0" indent="0" algn="l" rtl="0">
              <a:lnSpc>
                <a:spcPct val="95000"/>
              </a:lnSpc>
              <a:spcBef>
                <a:spcPts val="0"/>
              </a:spcBef>
              <a:spcAft>
                <a:spcPts val="0"/>
              </a:spcAft>
              <a:buSzPts val="1018"/>
              <a:buNone/>
            </a:pPr>
            <a:endParaRPr sz="1295" dirty="0">
              <a:solidFill>
                <a:schemeClr val="dk1"/>
              </a:solidFill>
              <a:latin typeface="Montserrat"/>
              <a:ea typeface="Montserrat"/>
              <a:cs typeface="Montserrat"/>
              <a:sym typeface="Montserrat"/>
            </a:endParaRPr>
          </a:p>
          <a:p>
            <a:pPr marL="0" lvl="0" indent="0" algn="l" rtl="0">
              <a:lnSpc>
                <a:spcPct val="86666"/>
              </a:lnSpc>
              <a:spcBef>
                <a:spcPts val="1500"/>
              </a:spcBef>
              <a:spcAft>
                <a:spcPts val="0"/>
              </a:spcAft>
              <a:buSzPts val="1018"/>
              <a:buNone/>
            </a:pPr>
            <a:r>
              <a:rPr lang="en" sz="1295" b="1" dirty="0">
                <a:solidFill>
                  <a:schemeClr val="dk1"/>
                </a:solidFill>
                <a:latin typeface="Montserrat"/>
                <a:ea typeface="Montserrat"/>
                <a:cs typeface="Montserrat"/>
                <a:sym typeface="Montserrat"/>
              </a:rPr>
              <a:t>Normalized Distance Error: </a:t>
            </a:r>
            <a:r>
              <a:rPr lang="en" sz="1295" dirty="0">
                <a:solidFill>
                  <a:schemeClr val="dk1"/>
                </a:solidFill>
                <a:latin typeface="Montserrat"/>
                <a:ea typeface="Montserrat"/>
                <a:cs typeface="Montserrat"/>
                <a:sym typeface="Montserrat"/>
              </a:rPr>
              <a:t>Measures the deviation between the in-app rendezvous point and the actual pickup location.</a:t>
            </a:r>
            <a:endParaRPr sz="1295" dirty="0">
              <a:solidFill>
                <a:schemeClr val="dk1"/>
              </a:solidFill>
              <a:latin typeface="Montserrat"/>
              <a:ea typeface="Montserrat"/>
              <a:cs typeface="Montserrat"/>
              <a:sym typeface="Montserrat"/>
            </a:endParaRPr>
          </a:p>
          <a:p>
            <a:pPr marL="0" lvl="0" indent="0" algn="l" rtl="0">
              <a:lnSpc>
                <a:spcPct val="86666"/>
              </a:lnSpc>
              <a:spcBef>
                <a:spcPts val="1500"/>
              </a:spcBef>
              <a:spcAft>
                <a:spcPts val="0"/>
              </a:spcAft>
              <a:buSzPts val="1018"/>
              <a:buNone/>
            </a:pPr>
            <a:r>
              <a:rPr lang="en" sz="1295" b="1" dirty="0">
                <a:solidFill>
                  <a:schemeClr val="dk1"/>
                </a:solidFill>
                <a:latin typeface="Montserrat"/>
                <a:ea typeface="Montserrat"/>
                <a:cs typeface="Montserrat"/>
                <a:sym typeface="Montserrat"/>
              </a:rPr>
              <a:t>Number of ETA Changes:</a:t>
            </a:r>
            <a:r>
              <a:rPr lang="en" sz="1295" dirty="0">
                <a:solidFill>
                  <a:schemeClr val="dk1"/>
                </a:solidFill>
                <a:latin typeface="Montserrat"/>
                <a:ea typeface="Montserrat"/>
                <a:cs typeface="Montserrat"/>
                <a:sym typeface="Montserrat"/>
              </a:rPr>
              <a:t> Indicates how often the estimated time of arrival (ETA) changes during the pickup process.</a:t>
            </a:r>
            <a:endParaRPr sz="1295" dirty="0">
              <a:solidFill>
                <a:schemeClr val="dk1"/>
              </a:solidFill>
              <a:latin typeface="Montserrat"/>
              <a:ea typeface="Montserrat"/>
              <a:cs typeface="Montserrat"/>
              <a:sym typeface="Montserrat"/>
            </a:endParaRPr>
          </a:p>
          <a:p>
            <a:pPr marL="0" lvl="0" indent="0" algn="l" rtl="0">
              <a:lnSpc>
                <a:spcPct val="86666"/>
              </a:lnSpc>
              <a:spcBef>
                <a:spcPts val="1500"/>
              </a:spcBef>
              <a:spcAft>
                <a:spcPts val="0"/>
              </a:spcAft>
              <a:buSzPts val="1018"/>
              <a:buNone/>
            </a:pPr>
            <a:r>
              <a:rPr lang="en" sz="1295" b="1" dirty="0">
                <a:solidFill>
                  <a:schemeClr val="dk1"/>
                </a:solidFill>
                <a:latin typeface="Montserrat"/>
                <a:ea typeface="Montserrat"/>
                <a:cs typeface="Montserrat"/>
                <a:sym typeface="Montserrat"/>
              </a:rPr>
              <a:t>Time Spent in Search:</a:t>
            </a:r>
            <a:r>
              <a:rPr lang="en" sz="1295" dirty="0">
                <a:solidFill>
                  <a:schemeClr val="dk1"/>
                </a:solidFill>
                <a:latin typeface="Montserrat"/>
                <a:ea typeface="Montserrat"/>
                <a:cs typeface="Montserrat"/>
                <a:sym typeface="Montserrat"/>
              </a:rPr>
              <a:t> Measures the duration a rider or driver spends searching for each other.</a:t>
            </a:r>
            <a:endParaRPr sz="1295" dirty="0">
              <a:solidFill>
                <a:schemeClr val="dk1"/>
              </a:solidFill>
              <a:latin typeface="Montserrat"/>
              <a:ea typeface="Montserrat"/>
              <a:cs typeface="Montserrat"/>
              <a:sym typeface="Montserrat"/>
            </a:endParaRPr>
          </a:p>
          <a:p>
            <a:pPr marL="0" lvl="0" indent="0" algn="l" rtl="0">
              <a:lnSpc>
                <a:spcPct val="95000"/>
              </a:lnSpc>
              <a:spcBef>
                <a:spcPts val="1500"/>
              </a:spcBef>
              <a:spcAft>
                <a:spcPts val="1200"/>
              </a:spcAft>
              <a:buSzPts val="1018"/>
              <a:buNone/>
            </a:pPr>
            <a:endParaRPr sz="1295" dirty="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1581</Words>
  <Application>Microsoft Office PowerPoint</Application>
  <PresentationFormat>On-screen Show (16:9)</PresentationFormat>
  <Paragraphs>172</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Montserrat SemiBold</vt:lpstr>
      <vt:lpstr>Montserrat</vt:lpstr>
      <vt:lpstr>Roboto</vt:lpstr>
      <vt:lpstr>Calibri</vt:lpstr>
      <vt:lpstr>Arial</vt:lpstr>
      <vt:lpstr>Simple Dark</vt:lpstr>
      <vt:lpstr>PowerPoint Presentation</vt:lpstr>
      <vt:lpstr>PowerPoint Presentation</vt:lpstr>
      <vt:lpstr>PowerPoint Presentation</vt:lpstr>
      <vt:lpstr>PowerPoint Presentation</vt:lpstr>
      <vt:lpstr>PowerPoint Presentation</vt:lpstr>
      <vt:lpstr>PowerPoint Presentation</vt:lpstr>
      <vt:lpstr>A Hypothesis-Driven Approach for Enhancing Rider Pickup Location Prediction</vt:lpstr>
      <vt:lpstr>A Hypothesis-Driven Approach for Enhancing Rider Pickup Location Prediction</vt:lpstr>
      <vt:lpstr>Proposed Pickup Quality Metric</vt:lpstr>
      <vt:lpstr>Proposed Pickup Quality Metric: Parameters that can be used to enhance the experience</vt:lpstr>
      <vt:lpstr>PowerPoint Presentation</vt:lpstr>
      <vt:lpstr>PowerPoint Presentation</vt:lpstr>
      <vt:lpstr>PowerPoint Presentation</vt:lpstr>
      <vt:lpstr>PowerPoint Presentation</vt:lpstr>
      <vt:lpstr>Preprocess the data &amp; define features Data in its raw form can contain errors which has to be removed to fit the requirements of the ml model. Erroneous data due to GPS could be handled using historical data. The objective function could be to minimize or maximize a defined heuristic value  Select machine learning approach &amp; algorithm Choose between supervised, unsupervised, or reinforcement learning. Assess different algorithms. Choose best performing algorithms. </vt:lpstr>
      <vt:lpstr>Engineer features &amp; improve model Brainstorm possible features Select the set of features that will maximize the accuracy of the model. Use ensemble methods to improve model performance  Make decisions &amp; design user experience Trigger UX messages to customers Trigger messages to employees or partners Automatically update UI dashboards based on model outputs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Canakapalli, Ananya</cp:lastModifiedBy>
  <cp:revision>13</cp:revision>
  <dcterms:modified xsi:type="dcterms:W3CDTF">2024-07-15T05:11:31Z</dcterms:modified>
</cp:coreProperties>
</file>